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494" r:id="rId2"/>
    <p:sldId id="807" r:id="rId3"/>
    <p:sldId id="808" r:id="rId4"/>
    <p:sldId id="812" r:id="rId5"/>
    <p:sldId id="809" r:id="rId6"/>
    <p:sldId id="813" r:id="rId7"/>
    <p:sldId id="823" r:id="rId8"/>
    <p:sldId id="824" r:id="rId9"/>
    <p:sldId id="786" r:id="rId10"/>
    <p:sldId id="814" r:id="rId11"/>
    <p:sldId id="815" r:id="rId12"/>
    <p:sldId id="816" r:id="rId13"/>
    <p:sldId id="817" r:id="rId14"/>
    <p:sldId id="646" r:id="rId15"/>
    <p:sldId id="787" r:id="rId16"/>
    <p:sldId id="788" r:id="rId17"/>
    <p:sldId id="785" r:id="rId18"/>
    <p:sldId id="818" r:id="rId19"/>
    <p:sldId id="791" r:id="rId20"/>
    <p:sldId id="819" r:id="rId21"/>
    <p:sldId id="792" r:id="rId22"/>
    <p:sldId id="790" r:id="rId23"/>
    <p:sldId id="796" r:id="rId24"/>
    <p:sldId id="820" r:id="rId25"/>
    <p:sldId id="795" r:id="rId26"/>
    <p:sldId id="800" r:id="rId27"/>
    <p:sldId id="799" r:id="rId28"/>
    <p:sldId id="822" r:id="rId29"/>
    <p:sldId id="797" r:id="rId30"/>
    <p:sldId id="825" r:id="rId31"/>
    <p:sldId id="821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41CF7A3-2E87-43B0-A84D-1A6BFBF00E00}">
          <p14:sldIdLst>
            <p14:sldId id="494"/>
            <p14:sldId id="807"/>
            <p14:sldId id="808"/>
            <p14:sldId id="812"/>
            <p14:sldId id="809"/>
            <p14:sldId id="813"/>
            <p14:sldId id="823"/>
            <p14:sldId id="824"/>
            <p14:sldId id="786"/>
            <p14:sldId id="814"/>
            <p14:sldId id="815"/>
            <p14:sldId id="816"/>
            <p14:sldId id="817"/>
            <p14:sldId id="646"/>
            <p14:sldId id="787"/>
            <p14:sldId id="788"/>
            <p14:sldId id="785"/>
            <p14:sldId id="818"/>
            <p14:sldId id="791"/>
            <p14:sldId id="819"/>
            <p14:sldId id="792"/>
            <p14:sldId id="790"/>
            <p14:sldId id="796"/>
            <p14:sldId id="820"/>
            <p14:sldId id="795"/>
            <p14:sldId id="800"/>
            <p14:sldId id="799"/>
            <p14:sldId id="822"/>
            <p14:sldId id="797"/>
            <p14:sldId id="825"/>
            <p14:sldId id="82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Фикрет Зейналов" initials="ФЗ" lastIdx="1" clrIdx="0">
    <p:extLst>
      <p:ext uri="{19B8F6BF-5375-455C-9EA6-DF929625EA0E}">
        <p15:presenceInfo xmlns:p15="http://schemas.microsoft.com/office/powerpoint/2012/main" userId="bdd7341db637759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09090"/>
    <a:srgbClr val="FFFFFF"/>
    <a:srgbClr val="436A81"/>
    <a:srgbClr val="FFE56A"/>
    <a:srgbClr val="4280AF"/>
    <a:srgbClr val="EED45C"/>
    <a:srgbClr val="9DAA7E"/>
    <a:srgbClr val="B4B4B4"/>
    <a:srgbClr val="B8928F"/>
    <a:srgbClr val="F69B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964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12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4F1A3C-7094-4025-80B2-EF9BF9D263AD}" type="datetimeFigureOut">
              <a:rPr lang="en-US" smtClean="0"/>
              <a:t>10/10/2024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320066-3E48-47D9-8AE4-2328CD811F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1491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34543D-923A-4E7F-A24F-78D1113BFA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EFEEC0-FEBB-4408-B046-4670BD8AAE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5914EE-69F6-4AD6-88D8-069019B66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5B8F1-23B3-4187-818C-C69CAAB85054}" type="datetimeFigureOut">
              <a:rPr lang="en-US" smtClean="0"/>
              <a:t>10/10/2024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8CC4CC-2C37-41BB-B258-582A763AC7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EBEF1B-4BD6-45B2-BDAC-87960A0124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EC780-35FC-407E-AEAB-3D75DC2CD0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0688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ADECCF-BCF4-4793-A4BA-FF76DC4BF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0C2045D-1071-415A-AE02-80B9FC5446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383C00-E2FD-4A2B-B90B-3E9B6CFD3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5B8F1-23B3-4187-818C-C69CAAB85054}" type="datetimeFigureOut">
              <a:rPr lang="en-US" smtClean="0"/>
              <a:t>10/10/2024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B3EF0C-A51C-4BA9-826E-90BB4BF070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6A4DCC-B9B3-47A4-AED2-E2AE5DB2B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EC780-35FC-407E-AEAB-3D75DC2CD0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3680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A6F740-DE19-4DF3-A70D-7CCC87B888F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139BF2A-B9B6-4DD6-93F4-7B140811AA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CD4C21-E2F0-4C31-BD3C-417404FC8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5B8F1-23B3-4187-818C-C69CAAB85054}" type="datetimeFigureOut">
              <a:rPr lang="en-US" smtClean="0"/>
              <a:t>10/10/2024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E1689B-C76F-4BDF-9625-309EA68DB7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9A7CA0-5594-443A-97AE-260CDB01F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EC780-35FC-407E-AEAB-3D75DC2CD0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0592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0842C3-7C51-4F06-92F3-1846A3A5C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C9BBB3-EAEE-48C7-B8DE-FED1B871AC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D9E408-88E8-4D30-ADD8-F006364422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5B8F1-23B3-4187-818C-C69CAAB85054}" type="datetimeFigureOut">
              <a:rPr lang="en-US" smtClean="0"/>
              <a:t>10/10/2024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4730FD-E208-4CEF-810C-4CF9829216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07609A-6178-441E-B587-92DBEC20C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EC780-35FC-407E-AEAB-3D75DC2CD0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6273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9C837-E3EE-4568-AFDC-46B778C88D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92EA2B-59C1-4BD5-9F96-C87A177156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358121-CE68-4B4F-A05E-699268AF94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5B8F1-23B3-4187-818C-C69CAAB85054}" type="datetimeFigureOut">
              <a:rPr lang="en-US" smtClean="0"/>
              <a:t>10/10/2024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D4B5FF-60B0-4213-AD58-2DAC7A8E30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B9B79E-C830-4568-A33E-2DFF0097E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EC780-35FC-407E-AEAB-3D75DC2CD0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8706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18CC1-322C-46F6-A1DC-E81C0B8D1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2E0006-CEB6-4103-A2EE-81439AC7E8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B0A265-F671-42B5-B10C-DDB7E8E9E2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D34364-34FE-4B83-81C9-9D1D30AFC9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5B8F1-23B3-4187-818C-C69CAAB85054}" type="datetimeFigureOut">
              <a:rPr lang="en-US" smtClean="0"/>
              <a:t>10/10/2024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5FC174-E2DD-4695-AAEB-F742DE54F0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118F40-FA88-452A-B085-E2AD8DC7E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EC780-35FC-407E-AEAB-3D75DC2CD0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91639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F7649-02EF-4C7D-AFEB-9FD1E36DF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AA5286-DC74-48F3-8E9C-65141A8D4F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D8F4E9-48E9-421C-A47D-3D0AF0007C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769E906-DEBE-47BE-9E81-34FB9F9F011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538777-1AB3-4F49-9990-52DAFCD3D81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7D3E4F8-C86A-4F58-B4F2-A660C55988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5B8F1-23B3-4187-818C-C69CAAB85054}" type="datetimeFigureOut">
              <a:rPr lang="en-US" smtClean="0"/>
              <a:t>10/10/2024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39995C7-7CA2-47E9-8FDD-8AA843DCAC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B07AA47-B5C0-4B76-BA02-4813CDDA0F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EC780-35FC-407E-AEAB-3D75DC2CD0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1954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BFCBD7-57F3-4781-A9FD-BF378FE4C2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E95DC5B-BC2F-417D-B6EE-E80DB3EEA1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5B8F1-23B3-4187-818C-C69CAAB85054}" type="datetimeFigureOut">
              <a:rPr lang="en-US" smtClean="0"/>
              <a:t>10/10/2024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083FFD-BF07-4D99-B104-436F741559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2D1BD4-B475-40B1-9287-1D62CC1DD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EC780-35FC-407E-AEAB-3D75DC2CD0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9689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0A7B6AF-54A9-471E-BDFD-D6D214611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5B8F1-23B3-4187-818C-C69CAAB85054}" type="datetimeFigureOut">
              <a:rPr lang="en-US" smtClean="0"/>
              <a:t>10/10/2024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1DA646C-F670-4182-B8B3-14B7713776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5F419A-184C-4837-9E99-8D401A0A85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EC780-35FC-407E-AEAB-3D75DC2CD0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346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4BEF38-58B9-41D1-BF78-8923153B23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7B8470-E1A7-4399-8E07-FD2F8B70AD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1AEDD7-8497-41D4-B60D-234B5CD3BD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E581CB-3F5E-4D1D-AB84-867C66E83A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5B8F1-23B3-4187-818C-C69CAAB85054}" type="datetimeFigureOut">
              <a:rPr lang="en-US" smtClean="0"/>
              <a:t>10/10/2024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13622C-5E1D-40E3-BA8D-063DD8286F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341A0A-EEA2-4047-AFCF-F887F60EF0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EC780-35FC-407E-AEAB-3D75DC2CD0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485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0F4658-7015-49DF-ABDA-AE956BE2E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1DC47FB-9C59-45C3-A273-E19388FFD4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ECEB2B-3EE3-491D-B4DA-5413B9E1F8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A8949B-806D-4026-A9BC-C18567EC05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5B8F1-23B3-4187-818C-C69CAAB85054}" type="datetimeFigureOut">
              <a:rPr lang="en-US" smtClean="0"/>
              <a:t>10/10/2024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64E699-3FA7-4580-85D7-8B194AC3C6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E45A26-0F8F-4B78-AAD7-F26DCE11C8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EC780-35FC-407E-AEAB-3D75DC2CD0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0376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350D2FD-4CE3-4911-B537-78A439F5D2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70804C-CA2E-4774-B4AC-BCA30F6582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060E2E-B467-4131-929C-7664D480CD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65B8F1-23B3-4187-818C-C69CAAB85054}" type="datetimeFigureOut">
              <a:rPr lang="en-US" smtClean="0"/>
              <a:t>10/10/2024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E81899-94A4-4670-973F-6533A96393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C2154B-7F20-453A-8E75-4957A4AF8D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CEC780-35FC-407E-AEAB-3D75DC2CD0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0250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-P28LKWTzrI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BG">
            <a:extLst>
              <a:ext uri="{FF2B5EF4-FFF2-40B4-BE49-F238E27FC236}">
                <a16:creationId xmlns:a16="http://schemas.microsoft.com/office/drawing/2014/main" id="{1DB8499A-96BE-4A46-9717-3A4B7827BD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2CFD136-ABF6-4C2E-92CD-D4F91357510F}"/>
              </a:ext>
            </a:extLst>
          </p:cNvPr>
          <p:cNvGrpSpPr/>
          <p:nvPr/>
        </p:nvGrpSpPr>
        <p:grpSpPr>
          <a:xfrm>
            <a:off x="535022" y="4767466"/>
            <a:ext cx="8661993" cy="1928388"/>
            <a:chOff x="1875453" y="4635374"/>
            <a:chExt cx="8852904" cy="1928388"/>
          </a:xfrm>
          <a:noFill/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99A1A97E-B258-4F58-85D5-34D58A770B1C}"/>
                </a:ext>
              </a:extLst>
            </p:cNvPr>
            <p:cNvSpPr/>
            <p:nvPr/>
          </p:nvSpPr>
          <p:spPr>
            <a:xfrm>
              <a:off x="1875453" y="4635374"/>
              <a:ext cx="8852904" cy="1928388"/>
            </a:xfrm>
            <a:prstGeom prst="roundRect">
              <a:avLst>
                <a:gd name="adj" fmla="val 44836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48B1886-9D6F-4A0A-BEBA-CF77BFD2B614}"/>
                </a:ext>
              </a:extLst>
            </p:cNvPr>
            <p:cNvSpPr txBox="1"/>
            <p:nvPr/>
          </p:nvSpPr>
          <p:spPr>
            <a:xfrm>
              <a:off x="2631233" y="4747144"/>
              <a:ext cx="6929534" cy="76944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ru-RU" sz="44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Урок 2</a:t>
              </a:r>
              <a:endParaRPr lang="en-US" sz="4400" dirty="0">
                <a:solidFill>
                  <a:srgbClr val="FFC000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3642786-E8D8-4870-972D-D754417C2782}"/>
                </a:ext>
              </a:extLst>
            </p:cNvPr>
            <p:cNvSpPr txBox="1"/>
            <p:nvPr/>
          </p:nvSpPr>
          <p:spPr>
            <a:xfrm>
              <a:off x="2631233" y="5428188"/>
              <a:ext cx="7343191" cy="584775"/>
            </a:xfrm>
            <a:prstGeom prst="rect">
              <a:avLst/>
            </a:prstGeom>
            <a:grpFill/>
            <a:effectLst/>
          </p:spPr>
          <p:txBody>
            <a:bodyPr wrap="square" rtlCol="0">
              <a:spAutoFit/>
            </a:bodyPr>
            <a:lstStyle/>
            <a:p>
              <a:r>
                <a:rPr lang="ru-RU" sz="3200" dirty="0">
                  <a:solidFill>
                    <a:srgbClr val="F7FFFE"/>
                  </a:solidFill>
                  <a:effectLst>
                    <a:innerShdw dist="12700">
                      <a:prstClr val="black"/>
                    </a:innerShdw>
                  </a:effectLst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Аппаратное обеспечение ПК</a:t>
              </a:r>
              <a:endParaRPr lang="en-US" sz="3200" dirty="0">
                <a:solidFill>
                  <a:srgbClr val="F7FFFE"/>
                </a:solidFill>
                <a:effectLst>
                  <a:innerShdw dist="12700">
                    <a:prstClr val="black"/>
                  </a:innerShdw>
                </a:effectLst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177854B-EB81-4BB7-977E-DBF9B6ABB70D}"/>
                </a:ext>
              </a:extLst>
            </p:cNvPr>
            <p:cNvCxnSpPr>
              <a:cxnSpLocks/>
            </p:cNvCxnSpPr>
            <p:nvPr/>
          </p:nvCxnSpPr>
          <p:spPr>
            <a:xfrm>
              <a:off x="2686500" y="5470681"/>
              <a:ext cx="7200000" cy="0"/>
            </a:xfrm>
            <a:prstGeom prst="line">
              <a:avLst/>
            </a:prstGeom>
            <a:grpFill/>
            <a:ln w="190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661487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G">
            <a:extLst>
              <a:ext uri="{FF2B5EF4-FFF2-40B4-BE49-F238E27FC236}">
                <a16:creationId xmlns:a16="http://schemas.microsoft.com/office/drawing/2014/main" id="{2F932459-93A1-4757-9E1C-FC5B4C7D57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grpSp>
        <p:nvGrpSpPr>
          <p:cNvPr id="19" name="Text Plane">
            <a:extLst>
              <a:ext uri="{FF2B5EF4-FFF2-40B4-BE49-F238E27FC236}">
                <a16:creationId xmlns:a16="http://schemas.microsoft.com/office/drawing/2014/main" id="{9FDF0703-9395-4307-B00C-AB53E383A221}"/>
              </a:ext>
            </a:extLst>
          </p:cNvPr>
          <p:cNvGrpSpPr/>
          <p:nvPr/>
        </p:nvGrpSpPr>
        <p:grpSpPr>
          <a:xfrm>
            <a:off x="850796" y="188080"/>
            <a:ext cx="10490408" cy="1047695"/>
            <a:chOff x="455691" y="307818"/>
            <a:chExt cx="11280617" cy="1047695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70BB931-F231-430F-A90D-971B10C65D18}"/>
                </a:ext>
              </a:extLst>
            </p:cNvPr>
            <p:cNvSpPr/>
            <p:nvPr/>
          </p:nvSpPr>
          <p:spPr>
            <a:xfrm>
              <a:off x="455691" y="307818"/>
              <a:ext cx="11280617" cy="1047695"/>
            </a:xfrm>
            <a:prstGeom prst="roundRect">
              <a:avLst>
                <a:gd name="adj" fmla="val 19953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Header">
              <a:extLst>
                <a:ext uri="{FF2B5EF4-FFF2-40B4-BE49-F238E27FC236}">
                  <a16:creationId xmlns:a16="http://schemas.microsoft.com/office/drawing/2014/main" id="{FA4E0D31-4E09-4B99-9C3F-EFC8CB4E53BA}"/>
                </a:ext>
              </a:extLst>
            </p:cNvPr>
            <p:cNvSpPr txBox="1"/>
            <p:nvPr/>
          </p:nvSpPr>
          <p:spPr>
            <a:xfrm>
              <a:off x="1056000" y="416167"/>
              <a:ext cx="10080000" cy="830997"/>
            </a:xfrm>
            <a:prstGeom prst="rect">
              <a:avLst/>
            </a:prstGeom>
            <a:noFill/>
            <a:ln w="38100" cap="flat">
              <a:noFill/>
              <a:round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Перфокарта</a:t>
              </a:r>
              <a:endParaRPr lang="en-US" sz="4800" dirty="0">
                <a:solidFill>
                  <a:srgbClr val="FFC000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EB557351-CD5A-4448-844E-589DDA0C03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326" y="1477816"/>
            <a:ext cx="11263349" cy="5145487"/>
          </a:xfrm>
          <a:prstGeom prst="rect">
            <a:avLst/>
          </a:prstGeom>
          <a:ln w="50800">
            <a:solidFill>
              <a:srgbClr val="909090"/>
            </a:solidFill>
          </a:ln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983943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G">
            <a:extLst>
              <a:ext uri="{FF2B5EF4-FFF2-40B4-BE49-F238E27FC236}">
                <a16:creationId xmlns:a16="http://schemas.microsoft.com/office/drawing/2014/main" id="{2F932459-93A1-4757-9E1C-FC5B4C7D57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grpSp>
        <p:nvGrpSpPr>
          <p:cNvPr id="19" name="Text Plane">
            <a:extLst>
              <a:ext uri="{FF2B5EF4-FFF2-40B4-BE49-F238E27FC236}">
                <a16:creationId xmlns:a16="http://schemas.microsoft.com/office/drawing/2014/main" id="{9FDF0703-9395-4307-B00C-AB53E383A221}"/>
              </a:ext>
            </a:extLst>
          </p:cNvPr>
          <p:cNvGrpSpPr/>
          <p:nvPr/>
        </p:nvGrpSpPr>
        <p:grpSpPr>
          <a:xfrm>
            <a:off x="303947" y="211389"/>
            <a:ext cx="7674641" cy="1047695"/>
            <a:chOff x="455691" y="307818"/>
            <a:chExt cx="11280617" cy="1047695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70BB931-F231-430F-A90D-971B10C65D18}"/>
                </a:ext>
              </a:extLst>
            </p:cNvPr>
            <p:cNvSpPr/>
            <p:nvPr/>
          </p:nvSpPr>
          <p:spPr>
            <a:xfrm>
              <a:off x="455691" y="307818"/>
              <a:ext cx="11280617" cy="1047695"/>
            </a:xfrm>
            <a:prstGeom prst="roundRect">
              <a:avLst>
                <a:gd name="adj" fmla="val 19953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Header">
              <a:extLst>
                <a:ext uri="{FF2B5EF4-FFF2-40B4-BE49-F238E27FC236}">
                  <a16:creationId xmlns:a16="http://schemas.microsoft.com/office/drawing/2014/main" id="{FA4E0D31-4E09-4B99-9C3F-EFC8CB4E53BA}"/>
                </a:ext>
              </a:extLst>
            </p:cNvPr>
            <p:cNvSpPr txBox="1"/>
            <p:nvPr/>
          </p:nvSpPr>
          <p:spPr>
            <a:xfrm>
              <a:off x="1055999" y="416167"/>
              <a:ext cx="10080000" cy="830997"/>
            </a:xfrm>
            <a:prstGeom prst="rect">
              <a:avLst/>
            </a:prstGeom>
            <a:noFill/>
            <a:ln w="38100" cap="flat">
              <a:noFill/>
              <a:round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Первые программисты</a:t>
              </a:r>
              <a:endParaRPr lang="en-US" sz="4800" dirty="0">
                <a:solidFill>
                  <a:srgbClr val="FFC000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2D382484-CA30-444A-9234-0EAC1FEAFC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5698" y="211389"/>
            <a:ext cx="3562356" cy="6435223"/>
          </a:xfrm>
          <a:prstGeom prst="rect">
            <a:avLst/>
          </a:prstGeom>
          <a:ln w="50800">
            <a:solidFill>
              <a:srgbClr val="909090"/>
            </a:solidFill>
          </a:ln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9" name="Text Plane">
            <a:extLst>
              <a:ext uri="{FF2B5EF4-FFF2-40B4-BE49-F238E27FC236}">
                <a16:creationId xmlns:a16="http://schemas.microsoft.com/office/drawing/2014/main" id="{7E8FDF86-6BAC-427C-8DD4-5637A9F344A6}"/>
              </a:ext>
            </a:extLst>
          </p:cNvPr>
          <p:cNvGrpSpPr/>
          <p:nvPr/>
        </p:nvGrpSpPr>
        <p:grpSpPr>
          <a:xfrm>
            <a:off x="355432" y="1501125"/>
            <a:ext cx="7623156" cy="3192796"/>
            <a:chOff x="455691" y="307819"/>
            <a:chExt cx="11280617" cy="3192796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369E568F-89CE-4761-B98B-5A6963234749}"/>
                </a:ext>
              </a:extLst>
            </p:cNvPr>
            <p:cNvSpPr/>
            <p:nvPr/>
          </p:nvSpPr>
          <p:spPr>
            <a:xfrm>
              <a:off x="455691" y="307819"/>
              <a:ext cx="11280617" cy="3192796"/>
            </a:xfrm>
            <a:prstGeom prst="roundRect">
              <a:avLst>
                <a:gd name="adj" fmla="val 14909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Content">
              <a:extLst>
                <a:ext uri="{FF2B5EF4-FFF2-40B4-BE49-F238E27FC236}">
                  <a16:creationId xmlns:a16="http://schemas.microsoft.com/office/drawing/2014/main" id="{7AA6443D-630E-46D1-8312-67E3937A54B6}"/>
                </a:ext>
              </a:extLst>
            </p:cNvPr>
            <p:cNvSpPr txBox="1"/>
            <p:nvPr/>
          </p:nvSpPr>
          <p:spPr>
            <a:xfrm>
              <a:off x="961056" y="565389"/>
              <a:ext cx="10269887" cy="2677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Мэрлин Мельцер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Рут Лихтерман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Кэтлин Антонелли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Бетти Джин Дженнингс (</a:t>
              </a:r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на картинке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)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Фрэнсис Элизабет Снайдер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Фрэнсис Билас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645521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G">
            <a:extLst>
              <a:ext uri="{FF2B5EF4-FFF2-40B4-BE49-F238E27FC236}">
                <a16:creationId xmlns:a16="http://schemas.microsoft.com/office/drawing/2014/main" id="{2F932459-93A1-4757-9E1C-FC5B4C7D57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grpSp>
        <p:nvGrpSpPr>
          <p:cNvPr id="19" name="Text Plane">
            <a:extLst>
              <a:ext uri="{FF2B5EF4-FFF2-40B4-BE49-F238E27FC236}">
                <a16:creationId xmlns:a16="http://schemas.microsoft.com/office/drawing/2014/main" id="{9FDF0703-9395-4307-B00C-AB53E383A221}"/>
              </a:ext>
            </a:extLst>
          </p:cNvPr>
          <p:cNvGrpSpPr/>
          <p:nvPr/>
        </p:nvGrpSpPr>
        <p:grpSpPr>
          <a:xfrm>
            <a:off x="850796" y="211389"/>
            <a:ext cx="10490408" cy="1791504"/>
            <a:chOff x="455691" y="307818"/>
            <a:chExt cx="11280617" cy="1791504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70BB931-F231-430F-A90D-971B10C65D18}"/>
                </a:ext>
              </a:extLst>
            </p:cNvPr>
            <p:cNvSpPr/>
            <p:nvPr/>
          </p:nvSpPr>
          <p:spPr>
            <a:xfrm>
              <a:off x="455691" y="307818"/>
              <a:ext cx="11280617" cy="1791504"/>
            </a:xfrm>
            <a:prstGeom prst="roundRect">
              <a:avLst>
                <a:gd name="adj" fmla="val 19953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Header">
              <a:extLst>
                <a:ext uri="{FF2B5EF4-FFF2-40B4-BE49-F238E27FC236}">
                  <a16:creationId xmlns:a16="http://schemas.microsoft.com/office/drawing/2014/main" id="{FA4E0D31-4E09-4B99-9C3F-EFC8CB4E53BA}"/>
                </a:ext>
              </a:extLst>
            </p:cNvPr>
            <p:cNvSpPr txBox="1"/>
            <p:nvPr/>
          </p:nvSpPr>
          <p:spPr>
            <a:xfrm>
              <a:off x="1056000" y="418740"/>
              <a:ext cx="10080000" cy="1569660"/>
            </a:xfrm>
            <a:prstGeom prst="rect">
              <a:avLst/>
            </a:prstGeom>
            <a:noFill/>
            <a:ln w="38100" cap="flat">
              <a:noFill/>
              <a:round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Перекоммутация (перепрограммирование)</a:t>
              </a:r>
              <a:endParaRPr lang="en-US" sz="4800" dirty="0">
                <a:solidFill>
                  <a:srgbClr val="FFC000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4E21E7F6-6B79-4793-B37A-602F6C482DC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860" b="1"/>
          <a:stretch/>
        </p:blipFill>
        <p:spPr>
          <a:xfrm>
            <a:off x="1270965" y="2237591"/>
            <a:ext cx="9650071" cy="4409020"/>
          </a:xfrm>
          <a:prstGeom prst="rect">
            <a:avLst/>
          </a:prstGeom>
          <a:ln w="50800">
            <a:solidFill>
              <a:srgbClr val="909090"/>
            </a:solidFill>
          </a:ln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Header">
            <a:extLst>
              <a:ext uri="{FF2B5EF4-FFF2-40B4-BE49-F238E27FC236}">
                <a16:creationId xmlns:a16="http://schemas.microsoft.com/office/drawing/2014/main" id="{B6C8AC6A-3BEA-4434-A465-77F9C7AB4BA1}"/>
              </a:ext>
            </a:extLst>
          </p:cNvPr>
          <p:cNvSpPr txBox="1"/>
          <p:nvPr/>
        </p:nvSpPr>
        <p:spPr>
          <a:xfrm>
            <a:off x="4439124" y="5697699"/>
            <a:ext cx="2795394" cy="523220"/>
          </a:xfrm>
          <a:prstGeom prst="rect">
            <a:avLst/>
          </a:prstGeom>
          <a:noFill/>
          <a:ln w="38100" cap="flat">
            <a:noFill/>
            <a:round/>
          </a:ln>
        </p:spPr>
        <p:txBody>
          <a:bodyPr wrap="square" rtlCol="0">
            <a:spAutoFit/>
          </a:bodyPr>
          <a:lstStyle/>
          <a:p>
            <a:pPr algn="ctr"/>
            <a:r>
              <a:rPr lang="ru-RU" sz="2800" dirty="0">
                <a:solidFill>
                  <a:srgbClr val="FFC000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rPr>
              <a:t>Рут Лихтерман</a:t>
            </a:r>
          </a:p>
        </p:txBody>
      </p:sp>
      <p:sp>
        <p:nvSpPr>
          <p:cNvPr id="11" name="Header">
            <a:extLst>
              <a:ext uri="{FF2B5EF4-FFF2-40B4-BE49-F238E27FC236}">
                <a16:creationId xmlns:a16="http://schemas.microsoft.com/office/drawing/2014/main" id="{CF2FE8AB-153A-4B16-ABEB-20E4788D5B86}"/>
              </a:ext>
            </a:extLst>
          </p:cNvPr>
          <p:cNvSpPr txBox="1"/>
          <p:nvPr/>
        </p:nvSpPr>
        <p:spPr>
          <a:xfrm>
            <a:off x="7700683" y="2224771"/>
            <a:ext cx="3082264" cy="523220"/>
          </a:xfrm>
          <a:prstGeom prst="rect">
            <a:avLst/>
          </a:prstGeom>
          <a:noFill/>
          <a:ln w="38100" cap="flat">
            <a:noFill/>
            <a:round/>
          </a:ln>
        </p:spPr>
        <p:txBody>
          <a:bodyPr wrap="square" rtlCol="0">
            <a:spAutoFit/>
          </a:bodyPr>
          <a:lstStyle/>
          <a:p>
            <a:pPr algn="ctr"/>
            <a:r>
              <a:rPr lang="ru-RU" sz="2800" dirty="0">
                <a:solidFill>
                  <a:srgbClr val="FFC000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rPr>
              <a:t>Мэрлин Мельцер</a:t>
            </a:r>
          </a:p>
        </p:txBody>
      </p:sp>
    </p:spTree>
    <p:extLst>
      <p:ext uri="{BB962C8B-B14F-4D97-AF65-F5344CB8AC3E}">
        <p14:creationId xmlns:p14="http://schemas.microsoft.com/office/powerpoint/2010/main" val="5086156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G">
            <a:extLst>
              <a:ext uri="{FF2B5EF4-FFF2-40B4-BE49-F238E27FC236}">
                <a16:creationId xmlns:a16="http://schemas.microsoft.com/office/drawing/2014/main" id="{2F932459-93A1-4757-9E1C-FC5B4C7D57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grpSp>
        <p:nvGrpSpPr>
          <p:cNvPr id="19" name="Text Plane">
            <a:extLst>
              <a:ext uri="{FF2B5EF4-FFF2-40B4-BE49-F238E27FC236}">
                <a16:creationId xmlns:a16="http://schemas.microsoft.com/office/drawing/2014/main" id="{9FDF0703-9395-4307-B00C-AB53E383A221}"/>
              </a:ext>
            </a:extLst>
          </p:cNvPr>
          <p:cNvGrpSpPr/>
          <p:nvPr/>
        </p:nvGrpSpPr>
        <p:grpSpPr>
          <a:xfrm>
            <a:off x="850796" y="188080"/>
            <a:ext cx="10490408" cy="1047695"/>
            <a:chOff x="455691" y="307818"/>
            <a:chExt cx="11280617" cy="1047695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70BB931-F231-430F-A90D-971B10C65D18}"/>
                </a:ext>
              </a:extLst>
            </p:cNvPr>
            <p:cNvSpPr/>
            <p:nvPr/>
          </p:nvSpPr>
          <p:spPr>
            <a:xfrm>
              <a:off x="455691" y="307818"/>
              <a:ext cx="11280617" cy="1047695"/>
            </a:xfrm>
            <a:prstGeom prst="roundRect">
              <a:avLst>
                <a:gd name="adj" fmla="val 19953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Header">
              <a:extLst>
                <a:ext uri="{FF2B5EF4-FFF2-40B4-BE49-F238E27FC236}">
                  <a16:creationId xmlns:a16="http://schemas.microsoft.com/office/drawing/2014/main" id="{FA4E0D31-4E09-4B99-9C3F-EFC8CB4E53BA}"/>
                </a:ext>
              </a:extLst>
            </p:cNvPr>
            <p:cNvSpPr txBox="1"/>
            <p:nvPr/>
          </p:nvSpPr>
          <p:spPr>
            <a:xfrm>
              <a:off x="1056000" y="416167"/>
              <a:ext cx="10080000" cy="830997"/>
            </a:xfrm>
            <a:prstGeom prst="rect">
              <a:avLst/>
            </a:prstGeom>
            <a:noFill/>
            <a:ln w="38100" cap="flat">
              <a:noFill/>
              <a:round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Применение </a:t>
              </a:r>
              <a:r>
                <a:rPr lang="en-US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ENIAC</a:t>
              </a:r>
            </a:p>
          </p:txBody>
        </p:sp>
      </p:grpSp>
      <p:grpSp>
        <p:nvGrpSpPr>
          <p:cNvPr id="7" name="Text Plane">
            <a:extLst>
              <a:ext uri="{FF2B5EF4-FFF2-40B4-BE49-F238E27FC236}">
                <a16:creationId xmlns:a16="http://schemas.microsoft.com/office/drawing/2014/main" id="{73F36B37-0CFB-4390-8AFF-15B6B8842AE4}"/>
              </a:ext>
            </a:extLst>
          </p:cNvPr>
          <p:cNvGrpSpPr/>
          <p:nvPr/>
        </p:nvGrpSpPr>
        <p:grpSpPr>
          <a:xfrm>
            <a:off x="295186" y="1477817"/>
            <a:ext cx="6782449" cy="5168796"/>
            <a:chOff x="455691" y="307818"/>
            <a:chExt cx="11280617" cy="5168796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97A2842B-30AA-4A3E-AFD0-89192B69FADE}"/>
                </a:ext>
              </a:extLst>
            </p:cNvPr>
            <p:cNvSpPr/>
            <p:nvPr/>
          </p:nvSpPr>
          <p:spPr>
            <a:xfrm>
              <a:off x="455691" y="307818"/>
              <a:ext cx="11280617" cy="5168796"/>
            </a:xfrm>
            <a:prstGeom prst="roundRect">
              <a:avLst>
                <a:gd name="adj" fmla="val 8153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Content">
              <a:extLst>
                <a:ext uri="{FF2B5EF4-FFF2-40B4-BE49-F238E27FC236}">
                  <a16:creationId xmlns:a16="http://schemas.microsoft.com/office/drawing/2014/main" id="{A307BB3A-0B9A-47A0-AD64-FD9A609FD619}"/>
                </a:ext>
              </a:extLst>
            </p:cNvPr>
            <p:cNvSpPr txBox="1"/>
            <p:nvPr/>
          </p:nvSpPr>
          <p:spPr>
            <a:xfrm>
              <a:off x="961055" y="691614"/>
              <a:ext cx="10269888" cy="44012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В Баллистической лаборатории на ENIAC выполнялись расчеты по </a:t>
              </a:r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проблеме термоядерного оружия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, </a:t>
              </a:r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прогнозам погоды в СССР 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для предсказания направления выпадения ядерных осадков на случай ядерной войны, </a:t>
              </a:r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инженерные расчёты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, </a:t>
              </a:r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таблиц стрельбы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, включая таблицы стрельбы ядерными боеприпасами.</a:t>
              </a: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FA58D618-510A-4916-A694-D1F11C532A7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33422"/>
          <a:stretch/>
        </p:blipFill>
        <p:spPr>
          <a:xfrm>
            <a:off x="7370774" y="1477817"/>
            <a:ext cx="4526040" cy="5098440"/>
          </a:xfrm>
          <a:prstGeom prst="rect">
            <a:avLst/>
          </a:prstGeom>
          <a:ln w="50800">
            <a:solidFill>
              <a:srgbClr val="909090"/>
            </a:solidFill>
          </a:ln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43928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G">
            <a:extLst>
              <a:ext uri="{FF2B5EF4-FFF2-40B4-BE49-F238E27FC236}">
                <a16:creationId xmlns:a16="http://schemas.microsoft.com/office/drawing/2014/main" id="{2F932459-93A1-4757-9E1C-FC5B4C7D57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grpSp>
        <p:nvGrpSpPr>
          <p:cNvPr id="19" name="Text Plane">
            <a:extLst>
              <a:ext uri="{FF2B5EF4-FFF2-40B4-BE49-F238E27FC236}">
                <a16:creationId xmlns:a16="http://schemas.microsoft.com/office/drawing/2014/main" id="{9FDF0703-9395-4307-B00C-AB53E383A221}"/>
              </a:ext>
            </a:extLst>
          </p:cNvPr>
          <p:cNvGrpSpPr/>
          <p:nvPr/>
        </p:nvGrpSpPr>
        <p:grpSpPr>
          <a:xfrm>
            <a:off x="850796" y="188080"/>
            <a:ext cx="10490408" cy="1047695"/>
            <a:chOff x="455691" y="307818"/>
            <a:chExt cx="11280617" cy="1047695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70BB931-F231-430F-A90D-971B10C65D18}"/>
                </a:ext>
              </a:extLst>
            </p:cNvPr>
            <p:cNvSpPr/>
            <p:nvPr/>
          </p:nvSpPr>
          <p:spPr>
            <a:xfrm>
              <a:off x="455691" y="307818"/>
              <a:ext cx="11280617" cy="1047695"/>
            </a:xfrm>
            <a:prstGeom prst="roundRect">
              <a:avLst>
                <a:gd name="adj" fmla="val 19953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Header">
              <a:extLst>
                <a:ext uri="{FF2B5EF4-FFF2-40B4-BE49-F238E27FC236}">
                  <a16:creationId xmlns:a16="http://schemas.microsoft.com/office/drawing/2014/main" id="{FA4E0D31-4E09-4B99-9C3F-EFC8CB4E53BA}"/>
                </a:ext>
              </a:extLst>
            </p:cNvPr>
            <p:cNvSpPr txBox="1"/>
            <p:nvPr/>
          </p:nvSpPr>
          <p:spPr>
            <a:xfrm>
              <a:off x="1056000" y="416167"/>
              <a:ext cx="10080000" cy="830997"/>
            </a:xfrm>
            <a:prstGeom prst="rect">
              <a:avLst/>
            </a:prstGeom>
            <a:noFill/>
            <a:ln w="38100" cap="flat">
              <a:noFill/>
              <a:round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Mark I (1944)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C3D40CEE-F64C-43D5-90A1-FF8D21B1C6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185" y="1477816"/>
            <a:ext cx="9819630" cy="5145487"/>
          </a:xfrm>
          <a:prstGeom prst="rect">
            <a:avLst/>
          </a:prstGeom>
          <a:ln w="50800">
            <a:solidFill>
              <a:srgbClr val="909090"/>
            </a:solidFill>
          </a:ln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7" name="Text Plane">
            <a:extLst>
              <a:ext uri="{FF2B5EF4-FFF2-40B4-BE49-F238E27FC236}">
                <a16:creationId xmlns:a16="http://schemas.microsoft.com/office/drawing/2014/main" id="{664981A5-59A1-4F55-B288-0B59292A7615}"/>
              </a:ext>
            </a:extLst>
          </p:cNvPr>
          <p:cNvGrpSpPr/>
          <p:nvPr/>
        </p:nvGrpSpPr>
        <p:grpSpPr>
          <a:xfrm>
            <a:off x="5262282" y="5123222"/>
            <a:ext cx="5743534" cy="1500081"/>
            <a:chOff x="455691" y="307819"/>
            <a:chExt cx="11280617" cy="1500081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D11ACEEF-6BFC-4C2F-ABE5-F4CD9C03C18D}"/>
                </a:ext>
              </a:extLst>
            </p:cNvPr>
            <p:cNvSpPr/>
            <p:nvPr/>
          </p:nvSpPr>
          <p:spPr>
            <a:xfrm>
              <a:off x="455691" y="307819"/>
              <a:ext cx="11280617" cy="1500081"/>
            </a:xfrm>
            <a:prstGeom prst="roundRect">
              <a:avLst>
                <a:gd name="adj" fmla="val 20949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Content">
              <a:extLst>
                <a:ext uri="{FF2B5EF4-FFF2-40B4-BE49-F238E27FC236}">
                  <a16:creationId xmlns:a16="http://schemas.microsoft.com/office/drawing/2014/main" id="{F8E56D8F-B771-4E03-B2F0-C671904F2E43}"/>
                </a:ext>
              </a:extLst>
            </p:cNvPr>
            <p:cNvSpPr txBox="1"/>
            <p:nvPr/>
          </p:nvSpPr>
          <p:spPr>
            <a:xfrm>
              <a:off x="961056" y="580806"/>
              <a:ext cx="10269889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Сложение – около 0.3 секунд</a:t>
              </a:r>
            </a:p>
            <a:p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Умножение – около 6 секунд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50681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G">
            <a:extLst>
              <a:ext uri="{FF2B5EF4-FFF2-40B4-BE49-F238E27FC236}">
                <a16:creationId xmlns:a16="http://schemas.microsoft.com/office/drawing/2014/main" id="{2F932459-93A1-4757-9E1C-FC5B4C7D57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grpSp>
        <p:nvGrpSpPr>
          <p:cNvPr id="19" name="Text Plane">
            <a:extLst>
              <a:ext uri="{FF2B5EF4-FFF2-40B4-BE49-F238E27FC236}">
                <a16:creationId xmlns:a16="http://schemas.microsoft.com/office/drawing/2014/main" id="{9FDF0703-9395-4307-B00C-AB53E383A221}"/>
              </a:ext>
            </a:extLst>
          </p:cNvPr>
          <p:cNvGrpSpPr/>
          <p:nvPr/>
        </p:nvGrpSpPr>
        <p:grpSpPr>
          <a:xfrm>
            <a:off x="785232" y="2557840"/>
            <a:ext cx="5372521" cy="1742320"/>
            <a:chOff x="455691" y="307818"/>
            <a:chExt cx="11280617" cy="1742320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70BB931-F231-430F-A90D-971B10C65D18}"/>
                </a:ext>
              </a:extLst>
            </p:cNvPr>
            <p:cNvSpPr/>
            <p:nvPr/>
          </p:nvSpPr>
          <p:spPr>
            <a:xfrm>
              <a:off x="455691" y="307818"/>
              <a:ext cx="11280617" cy="1742320"/>
            </a:xfrm>
            <a:prstGeom prst="roundRect">
              <a:avLst>
                <a:gd name="adj" fmla="val 19953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Header">
              <a:extLst>
                <a:ext uri="{FF2B5EF4-FFF2-40B4-BE49-F238E27FC236}">
                  <a16:creationId xmlns:a16="http://schemas.microsoft.com/office/drawing/2014/main" id="{FA4E0D31-4E09-4B99-9C3F-EFC8CB4E53BA}"/>
                </a:ext>
              </a:extLst>
            </p:cNvPr>
            <p:cNvSpPr txBox="1"/>
            <p:nvPr/>
          </p:nvSpPr>
          <p:spPr>
            <a:xfrm>
              <a:off x="1055998" y="394148"/>
              <a:ext cx="10080001" cy="1569660"/>
            </a:xfrm>
            <a:prstGeom prst="rect">
              <a:avLst/>
            </a:prstGeom>
            <a:noFill/>
            <a:ln w="38100" cap="flat">
              <a:noFill/>
              <a:round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Перфолента для </a:t>
              </a:r>
              <a:r>
                <a:rPr lang="en-US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Mark I</a:t>
              </a: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188689F8-952C-4F38-999C-7B9F810B11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1859" y="211389"/>
            <a:ext cx="4824909" cy="6435223"/>
          </a:xfrm>
          <a:prstGeom prst="rect">
            <a:avLst/>
          </a:prstGeom>
          <a:ln w="50800">
            <a:solidFill>
              <a:srgbClr val="909090"/>
            </a:solidFill>
          </a:ln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013102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BG">
            <a:extLst>
              <a:ext uri="{FF2B5EF4-FFF2-40B4-BE49-F238E27FC236}">
                <a16:creationId xmlns:a16="http://schemas.microsoft.com/office/drawing/2014/main" id="{16CA69E8-3EC4-4D46-9E41-45FEAD9869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grpSp>
        <p:nvGrpSpPr>
          <p:cNvPr id="11" name="Text Plane">
            <a:extLst>
              <a:ext uri="{FF2B5EF4-FFF2-40B4-BE49-F238E27FC236}">
                <a16:creationId xmlns:a16="http://schemas.microsoft.com/office/drawing/2014/main" id="{AFEB2D9A-1AA4-4AD7-99E2-9FF1DAF9E157}"/>
              </a:ext>
            </a:extLst>
          </p:cNvPr>
          <p:cNvGrpSpPr/>
          <p:nvPr/>
        </p:nvGrpSpPr>
        <p:grpSpPr>
          <a:xfrm>
            <a:off x="304801" y="1104844"/>
            <a:ext cx="11582399" cy="4648313"/>
            <a:chOff x="455691" y="307819"/>
            <a:chExt cx="11280617" cy="4648313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BF7F24E2-46C9-475A-A737-95A899BF67C2}"/>
                </a:ext>
              </a:extLst>
            </p:cNvPr>
            <p:cNvSpPr/>
            <p:nvPr/>
          </p:nvSpPr>
          <p:spPr>
            <a:xfrm>
              <a:off x="455691" y="307819"/>
              <a:ext cx="11280617" cy="4648313"/>
            </a:xfrm>
            <a:prstGeom prst="roundRect">
              <a:avLst>
                <a:gd name="adj" fmla="val 18559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Content">
              <a:extLst>
                <a:ext uri="{FF2B5EF4-FFF2-40B4-BE49-F238E27FC236}">
                  <a16:creationId xmlns:a16="http://schemas.microsoft.com/office/drawing/2014/main" id="{23368D21-96CC-491C-844B-0204D39692C7}"/>
                </a:ext>
              </a:extLst>
            </p:cNvPr>
            <p:cNvSpPr txBox="1"/>
            <p:nvPr/>
          </p:nvSpPr>
          <p:spPr>
            <a:xfrm>
              <a:off x="1055998" y="1250589"/>
              <a:ext cx="10269885" cy="35394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Персональные компьютеры (ПК)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Моноблоки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Мобильные компьютеры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Нательные компьютеры</a:t>
              </a:r>
              <a:endParaRPr lang="en-US" sz="2800" dirty="0">
                <a:solidFill>
                  <a:srgbClr val="FFFFFF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Микрокомпьютеры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Игровые компьютеры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Компьютеры особого назначения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Квантовые компьютеры</a:t>
              </a:r>
            </a:p>
          </p:txBody>
        </p:sp>
        <p:cxnSp>
          <p:nvCxnSpPr>
            <p:cNvPr id="18" name="Horizontal Lane">
              <a:extLst>
                <a:ext uri="{FF2B5EF4-FFF2-40B4-BE49-F238E27FC236}">
                  <a16:creationId xmlns:a16="http://schemas.microsoft.com/office/drawing/2014/main" id="{EFCA643E-73B9-4395-AEE3-48E1C2BECE16}"/>
                </a:ext>
              </a:extLst>
            </p:cNvPr>
            <p:cNvCxnSpPr>
              <a:cxnSpLocks/>
            </p:cNvCxnSpPr>
            <p:nvPr/>
          </p:nvCxnSpPr>
          <p:spPr>
            <a:xfrm>
              <a:off x="1056000" y="1236405"/>
              <a:ext cx="10080000" cy="0"/>
            </a:xfrm>
            <a:prstGeom prst="line">
              <a:avLst/>
            </a:prstGeom>
            <a:ln w="190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Header">
              <a:extLst>
                <a:ext uri="{FF2B5EF4-FFF2-40B4-BE49-F238E27FC236}">
                  <a16:creationId xmlns:a16="http://schemas.microsoft.com/office/drawing/2014/main" id="{8CAD1802-4721-4B4C-84D7-CC585D3B1038}"/>
                </a:ext>
              </a:extLst>
            </p:cNvPr>
            <p:cNvSpPr txBox="1"/>
            <p:nvPr/>
          </p:nvSpPr>
          <p:spPr>
            <a:xfrm>
              <a:off x="1056000" y="401482"/>
              <a:ext cx="10080000" cy="830997"/>
            </a:xfrm>
            <a:prstGeom prst="rect">
              <a:avLst/>
            </a:prstGeom>
            <a:noFill/>
            <a:ln w="38100" cap="flat">
              <a:noFill/>
              <a:round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Виды компьютеров</a:t>
              </a:r>
              <a:endParaRPr lang="en-US" sz="4800" dirty="0">
                <a:solidFill>
                  <a:srgbClr val="FFC000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477334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G">
            <a:extLst>
              <a:ext uri="{FF2B5EF4-FFF2-40B4-BE49-F238E27FC236}">
                <a16:creationId xmlns:a16="http://schemas.microsoft.com/office/drawing/2014/main" id="{2F932459-93A1-4757-9E1C-FC5B4C7D57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grpSp>
        <p:nvGrpSpPr>
          <p:cNvPr id="19" name="Text Plane">
            <a:extLst>
              <a:ext uri="{FF2B5EF4-FFF2-40B4-BE49-F238E27FC236}">
                <a16:creationId xmlns:a16="http://schemas.microsoft.com/office/drawing/2014/main" id="{9FDF0703-9395-4307-B00C-AB53E383A221}"/>
              </a:ext>
            </a:extLst>
          </p:cNvPr>
          <p:cNvGrpSpPr/>
          <p:nvPr/>
        </p:nvGrpSpPr>
        <p:grpSpPr>
          <a:xfrm>
            <a:off x="850796" y="188080"/>
            <a:ext cx="10490408" cy="1047695"/>
            <a:chOff x="455691" y="307818"/>
            <a:chExt cx="11280617" cy="1047695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70BB931-F231-430F-A90D-971B10C65D18}"/>
                </a:ext>
              </a:extLst>
            </p:cNvPr>
            <p:cNvSpPr/>
            <p:nvPr/>
          </p:nvSpPr>
          <p:spPr>
            <a:xfrm>
              <a:off x="455691" y="307818"/>
              <a:ext cx="11280617" cy="1047695"/>
            </a:xfrm>
            <a:prstGeom prst="roundRect">
              <a:avLst>
                <a:gd name="adj" fmla="val 19953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Header">
              <a:extLst>
                <a:ext uri="{FF2B5EF4-FFF2-40B4-BE49-F238E27FC236}">
                  <a16:creationId xmlns:a16="http://schemas.microsoft.com/office/drawing/2014/main" id="{FA4E0D31-4E09-4B99-9C3F-EFC8CB4E53BA}"/>
                </a:ext>
              </a:extLst>
            </p:cNvPr>
            <p:cNvSpPr txBox="1"/>
            <p:nvPr/>
          </p:nvSpPr>
          <p:spPr>
            <a:xfrm>
              <a:off x="1056000" y="401482"/>
              <a:ext cx="10080000" cy="830997"/>
            </a:xfrm>
            <a:prstGeom prst="rect">
              <a:avLst/>
            </a:prstGeom>
            <a:noFill/>
            <a:ln w="38100" cap="flat">
              <a:noFill/>
              <a:round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Компьютерное обеспечение</a:t>
              </a:r>
              <a:endParaRPr lang="en-US" sz="4800" dirty="0">
                <a:solidFill>
                  <a:srgbClr val="FFC000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0763E162-D3D1-4B6A-AAE0-F4B5EB64A2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186" y="1477815"/>
            <a:ext cx="10181629" cy="5113902"/>
          </a:xfrm>
          <a:prstGeom prst="rect">
            <a:avLst/>
          </a:prstGeom>
          <a:ln w="50800">
            <a:solidFill>
              <a:srgbClr val="909090"/>
            </a:solidFill>
          </a:ln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34E5F9D-D1EB-45C0-ACD6-EBDB75FE1FFD}"/>
              </a:ext>
            </a:extLst>
          </p:cNvPr>
          <p:cNvSpPr/>
          <p:nvPr/>
        </p:nvSpPr>
        <p:spPr>
          <a:xfrm>
            <a:off x="6797964" y="2604655"/>
            <a:ext cx="3020291" cy="36021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150"/>
          </a:p>
        </p:txBody>
      </p:sp>
    </p:spTree>
    <p:extLst>
      <p:ext uri="{BB962C8B-B14F-4D97-AF65-F5344CB8AC3E}">
        <p14:creationId xmlns:p14="http://schemas.microsoft.com/office/powerpoint/2010/main" val="12369549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BG">
            <a:extLst>
              <a:ext uri="{FF2B5EF4-FFF2-40B4-BE49-F238E27FC236}">
                <a16:creationId xmlns:a16="http://schemas.microsoft.com/office/drawing/2014/main" id="{16CA69E8-3EC4-4D46-9E41-45FEAD9869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grpSp>
        <p:nvGrpSpPr>
          <p:cNvPr id="11" name="Text Plane">
            <a:extLst>
              <a:ext uri="{FF2B5EF4-FFF2-40B4-BE49-F238E27FC236}">
                <a16:creationId xmlns:a16="http://schemas.microsoft.com/office/drawing/2014/main" id="{AFEB2D9A-1AA4-4AD7-99E2-9FF1DAF9E157}"/>
              </a:ext>
            </a:extLst>
          </p:cNvPr>
          <p:cNvGrpSpPr/>
          <p:nvPr/>
        </p:nvGrpSpPr>
        <p:grpSpPr>
          <a:xfrm>
            <a:off x="304801" y="871955"/>
            <a:ext cx="11582399" cy="5114091"/>
            <a:chOff x="455691" y="307818"/>
            <a:chExt cx="11280617" cy="5114091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BF7F24E2-46C9-475A-A737-95A899BF67C2}"/>
                </a:ext>
              </a:extLst>
            </p:cNvPr>
            <p:cNvSpPr/>
            <p:nvPr/>
          </p:nvSpPr>
          <p:spPr>
            <a:xfrm>
              <a:off x="455691" y="307818"/>
              <a:ext cx="11280617" cy="5114091"/>
            </a:xfrm>
            <a:prstGeom prst="roundRect">
              <a:avLst>
                <a:gd name="adj" fmla="val 18559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Content">
              <a:extLst>
                <a:ext uri="{FF2B5EF4-FFF2-40B4-BE49-F238E27FC236}">
                  <a16:creationId xmlns:a16="http://schemas.microsoft.com/office/drawing/2014/main" id="{23368D21-96CC-491C-844B-0204D39692C7}"/>
                </a:ext>
              </a:extLst>
            </p:cNvPr>
            <p:cNvSpPr txBox="1"/>
            <p:nvPr/>
          </p:nvSpPr>
          <p:spPr>
            <a:xfrm>
              <a:off x="1055998" y="1250589"/>
              <a:ext cx="10269885" cy="39703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Центральный процессор (</a:t>
              </a:r>
              <a:r>
                <a:rPr lang="en-US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Central Processing Unit – </a:t>
              </a:r>
              <a:r>
                <a:rPr lang="en-US" sz="2800" b="1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CPU</a:t>
              </a:r>
              <a:r>
                <a:rPr lang="en-US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)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Графический процессор (</a:t>
              </a:r>
              <a:r>
                <a:rPr lang="en-US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Graphics Processing Unit – </a:t>
              </a:r>
              <a:r>
                <a:rPr lang="en-US" sz="2800" b="1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GPU</a:t>
              </a:r>
              <a:r>
                <a:rPr lang="en-US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)</a:t>
              </a:r>
              <a:endParaRPr lang="ru-RU" sz="2800" dirty="0">
                <a:solidFill>
                  <a:srgbClr val="FFFFFF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Охлаждение процессора</a:t>
              </a:r>
              <a:endParaRPr lang="en-US" sz="2800" dirty="0">
                <a:solidFill>
                  <a:srgbClr val="FFFFFF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Оперативное запоминающее устройство (</a:t>
              </a:r>
              <a:r>
                <a:rPr lang="en-US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Random Access Memory – </a:t>
              </a:r>
              <a:r>
                <a:rPr lang="en-US" sz="2800" b="1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RAM</a:t>
              </a:r>
              <a:r>
                <a:rPr lang="en-US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)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Твердотельный накопитель (</a:t>
              </a:r>
              <a:r>
                <a:rPr lang="en-US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Solid-State Drive – </a:t>
              </a:r>
              <a:r>
                <a:rPr lang="en-US" sz="2800" b="1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SSD</a:t>
              </a:r>
              <a:r>
                <a:rPr lang="en-US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)</a:t>
              </a:r>
              <a:endParaRPr lang="ru-RU" sz="2800" dirty="0">
                <a:solidFill>
                  <a:srgbClr val="FFFFFF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Жёсткий диск (</a:t>
              </a:r>
              <a:r>
                <a:rPr lang="en-US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Hard Disk Drive – </a:t>
              </a:r>
              <a:r>
                <a:rPr lang="en-US" sz="2800" b="1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HDD</a:t>
              </a:r>
              <a:r>
                <a:rPr lang="en-US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)</a:t>
              </a:r>
              <a:endParaRPr lang="ru-RU" sz="2800" dirty="0">
                <a:solidFill>
                  <a:srgbClr val="FFFFFF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Материнская плата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Блок питания (</a:t>
              </a:r>
              <a:r>
                <a:rPr lang="en-US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Power Supply Unit – </a:t>
              </a:r>
              <a:r>
                <a:rPr lang="en-US" sz="2800" b="1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PSU</a:t>
              </a:r>
              <a:r>
                <a:rPr lang="en-US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)</a:t>
              </a:r>
            </a:p>
          </p:txBody>
        </p:sp>
        <p:cxnSp>
          <p:nvCxnSpPr>
            <p:cNvPr id="18" name="Horizontal Lane">
              <a:extLst>
                <a:ext uri="{FF2B5EF4-FFF2-40B4-BE49-F238E27FC236}">
                  <a16:creationId xmlns:a16="http://schemas.microsoft.com/office/drawing/2014/main" id="{EFCA643E-73B9-4395-AEE3-48E1C2BECE16}"/>
                </a:ext>
              </a:extLst>
            </p:cNvPr>
            <p:cNvCxnSpPr>
              <a:cxnSpLocks/>
            </p:cNvCxnSpPr>
            <p:nvPr/>
          </p:nvCxnSpPr>
          <p:spPr>
            <a:xfrm>
              <a:off x="1056000" y="1236405"/>
              <a:ext cx="10080000" cy="0"/>
            </a:xfrm>
            <a:prstGeom prst="line">
              <a:avLst/>
            </a:prstGeom>
            <a:ln w="190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Header">
              <a:extLst>
                <a:ext uri="{FF2B5EF4-FFF2-40B4-BE49-F238E27FC236}">
                  <a16:creationId xmlns:a16="http://schemas.microsoft.com/office/drawing/2014/main" id="{8CAD1802-4721-4B4C-84D7-CC585D3B1038}"/>
                </a:ext>
              </a:extLst>
            </p:cNvPr>
            <p:cNvSpPr txBox="1"/>
            <p:nvPr/>
          </p:nvSpPr>
          <p:spPr>
            <a:xfrm>
              <a:off x="1056000" y="401482"/>
              <a:ext cx="10080000" cy="830997"/>
            </a:xfrm>
            <a:prstGeom prst="rect">
              <a:avLst/>
            </a:prstGeom>
            <a:noFill/>
            <a:ln w="38100" cap="flat">
              <a:noFill/>
              <a:round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Аппаратное обеспечение ПК</a:t>
              </a:r>
              <a:endParaRPr lang="en-US" sz="4800" dirty="0">
                <a:solidFill>
                  <a:srgbClr val="FFC000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983057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G">
            <a:extLst>
              <a:ext uri="{FF2B5EF4-FFF2-40B4-BE49-F238E27FC236}">
                <a16:creationId xmlns:a16="http://schemas.microsoft.com/office/drawing/2014/main" id="{2F932459-93A1-4757-9E1C-FC5B4C7D57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grpSp>
        <p:nvGrpSpPr>
          <p:cNvPr id="19" name="Text Plane">
            <a:extLst>
              <a:ext uri="{FF2B5EF4-FFF2-40B4-BE49-F238E27FC236}">
                <a16:creationId xmlns:a16="http://schemas.microsoft.com/office/drawing/2014/main" id="{9FDF0703-9395-4307-B00C-AB53E383A221}"/>
              </a:ext>
            </a:extLst>
          </p:cNvPr>
          <p:cNvGrpSpPr/>
          <p:nvPr/>
        </p:nvGrpSpPr>
        <p:grpSpPr>
          <a:xfrm>
            <a:off x="850796" y="188080"/>
            <a:ext cx="10490408" cy="1047695"/>
            <a:chOff x="455691" y="307818"/>
            <a:chExt cx="11280617" cy="1047695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70BB931-F231-430F-A90D-971B10C65D18}"/>
                </a:ext>
              </a:extLst>
            </p:cNvPr>
            <p:cNvSpPr/>
            <p:nvPr/>
          </p:nvSpPr>
          <p:spPr>
            <a:xfrm>
              <a:off x="455691" y="307818"/>
              <a:ext cx="11280617" cy="1047695"/>
            </a:xfrm>
            <a:prstGeom prst="roundRect">
              <a:avLst>
                <a:gd name="adj" fmla="val 19953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Header">
              <a:extLst>
                <a:ext uri="{FF2B5EF4-FFF2-40B4-BE49-F238E27FC236}">
                  <a16:creationId xmlns:a16="http://schemas.microsoft.com/office/drawing/2014/main" id="{FA4E0D31-4E09-4B99-9C3F-EFC8CB4E53BA}"/>
                </a:ext>
              </a:extLst>
            </p:cNvPr>
            <p:cNvSpPr txBox="1"/>
            <p:nvPr/>
          </p:nvSpPr>
          <p:spPr>
            <a:xfrm>
              <a:off x="1056000" y="416167"/>
              <a:ext cx="10080000" cy="830997"/>
            </a:xfrm>
            <a:prstGeom prst="rect">
              <a:avLst/>
            </a:prstGeom>
            <a:noFill/>
            <a:ln w="38100" cap="flat">
              <a:noFill/>
              <a:round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Центральный процессор (</a:t>
              </a:r>
              <a:r>
                <a:rPr lang="en-US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CPU)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9F192E68-8163-409B-9650-D2536DD257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128" y="1477815"/>
            <a:ext cx="11027744" cy="5113902"/>
          </a:xfrm>
          <a:prstGeom prst="rect">
            <a:avLst/>
          </a:prstGeom>
          <a:ln w="50800">
            <a:solidFill>
              <a:srgbClr val="909090"/>
            </a:solidFill>
          </a:ln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769173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G">
            <a:extLst>
              <a:ext uri="{FF2B5EF4-FFF2-40B4-BE49-F238E27FC236}">
                <a16:creationId xmlns:a16="http://schemas.microsoft.com/office/drawing/2014/main" id="{2F932459-93A1-4757-9E1C-FC5B4C7D57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grpSp>
        <p:nvGrpSpPr>
          <p:cNvPr id="19" name="Text Plane">
            <a:extLst>
              <a:ext uri="{FF2B5EF4-FFF2-40B4-BE49-F238E27FC236}">
                <a16:creationId xmlns:a16="http://schemas.microsoft.com/office/drawing/2014/main" id="{9FDF0703-9395-4307-B00C-AB53E383A221}"/>
              </a:ext>
            </a:extLst>
          </p:cNvPr>
          <p:cNvGrpSpPr/>
          <p:nvPr/>
        </p:nvGrpSpPr>
        <p:grpSpPr>
          <a:xfrm>
            <a:off x="850796" y="188080"/>
            <a:ext cx="10490408" cy="1047695"/>
            <a:chOff x="455691" y="307818"/>
            <a:chExt cx="11280617" cy="1047695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70BB931-F231-430F-A90D-971B10C65D18}"/>
                </a:ext>
              </a:extLst>
            </p:cNvPr>
            <p:cNvSpPr/>
            <p:nvPr/>
          </p:nvSpPr>
          <p:spPr>
            <a:xfrm>
              <a:off x="455691" y="307818"/>
              <a:ext cx="11280617" cy="1047695"/>
            </a:xfrm>
            <a:prstGeom prst="roundRect">
              <a:avLst>
                <a:gd name="adj" fmla="val 19953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Header">
              <a:extLst>
                <a:ext uri="{FF2B5EF4-FFF2-40B4-BE49-F238E27FC236}">
                  <a16:creationId xmlns:a16="http://schemas.microsoft.com/office/drawing/2014/main" id="{FA4E0D31-4E09-4B99-9C3F-EFC8CB4E53BA}"/>
                </a:ext>
              </a:extLst>
            </p:cNvPr>
            <p:cNvSpPr txBox="1"/>
            <p:nvPr/>
          </p:nvSpPr>
          <p:spPr>
            <a:xfrm>
              <a:off x="1056000" y="416167"/>
              <a:ext cx="10080000" cy="830997"/>
            </a:xfrm>
            <a:prstGeom prst="rect">
              <a:avLst/>
            </a:prstGeom>
            <a:noFill/>
            <a:ln w="38100" cap="flat">
              <a:noFill/>
              <a:round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Таблица ОФ-530</a:t>
              </a:r>
              <a:r>
                <a:rPr lang="en-US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/</a:t>
              </a:r>
              <a:r>
                <a:rPr lang="ru-RU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О-530А</a:t>
              </a:r>
              <a:endParaRPr lang="en-US" sz="4800" dirty="0">
                <a:solidFill>
                  <a:srgbClr val="FFC000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9BD7285E-52BD-4AA4-95B2-DBD6D965052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12" t="19970" r="7566" b="11895"/>
          <a:stretch/>
        </p:blipFill>
        <p:spPr>
          <a:xfrm>
            <a:off x="1707971" y="1477815"/>
            <a:ext cx="8776059" cy="5145487"/>
          </a:xfrm>
          <a:prstGeom prst="rect">
            <a:avLst/>
          </a:prstGeom>
          <a:ln w="50800">
            <a:solidFill>
              <a:srgbClr val="909090"/>
            </a:solidFill>
          </a:ln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849695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G">
            <a:extLst>
              <a:ext uri="{FF2B5EF4-FFF2-40B4-BE49-F238E27FC236}">
                <a16:creationId xmlns:a16="http://schemas.microsoft.com/office/drawing/2014/main" id="{2F932459-93A1-4757-9E1C-FC5B4C7D57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grpSp>
        <p:nvGrpSpPr>
          <p:cNvPr id="19" name="Text Plane">
            <a:extLst>
              <a:ext uri="{FF2B5EF4-FFF2-40B4-BE49-F238E27FC236}">
                <a16:creationId xmlns:a16="http://schemas.microsoft.com/office/drawing/2014/main" id="{9FDF0703-9395-4307-B00C-AB53E383A221}"/>
              </a:ext>
            </a:extLst>
          </p:cNvPr>
          <p:cNvGrpSpPr/>
          <p:nvPr/>
        </p:nvGrpSpPr>
        <p:grpSpPr>
          <a:xfrm>
            <a:off x="850796" y="188080"/>
            <a:ext cx="10490408" cy="1047695"/>
            <a:chOff x="455691" y="307818"/>
            <a:chExt cx="11280617" cy="1047695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70BB931-F231-430F-A90D-971B10C65D18}"/>
                </a:ext>
              </a:extLst>
            </p:cNvPr>
            <p:cNvSpPr/>
            <p:nvPr/>
          </p:nvSpPr>
          <p:spPr>
            <a:xfrm>
              <a:off x="455691" y="307818"/>
              <a:ext cx="11280617" cy="1047695"/>
            </a:xfrm>
            <a:prstGeom prst="roundRect">
              <a:avLst>
                <a:gd name="adj" fmla="val 19953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Header">
              <a:extLst>
                <a:ext uri="{FF2B5EF4-FFF2-40B4-BE49-F238E27FC236}">
                  <a16:creationId xmlns:a16="http://schemas.microsoft.com/office/drawing/2014/main" id="{FA4E0D31-4E09-4B99-9C3F-EFC8CB4E53BA}"/>
                </a:ext>
              </a:extLst>
            </p:cNvPr>
            <p:cNvSpPr txBox="1"/>
            <p:nvPr/>
          </p:nvSpPr>
          <p:spPr>
            <a:xfrm>
              <a:off x="1056000" y="416167"/>
              <a:ext cx="10080000" cy="830997"/>
            </a:xfrm>
            <a:prstGeom prst="rect">
              <a:avLst/>
            </a:prstGeom>
            <a:noFill/>
            <a:ln w="38100" cap="flat">
              <a:noFill/>
              <a:round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Графический процессор (</a:t>
              </a:r>
              <a:r>
                <a:rPr lang="en-US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GPU)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08DDEDDE-42E2-4987-8CAE-9580750E0B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5938" y="1477814"/>
            <a:ext cx="7880125" cy="5098441"/>
          </a:xfrm>
          <a:prstGeom prst="rect">
            <a:avLst/>
          </a:prstGeom>
          <a:ln w="50800">
            <a:solidFill>
              <a:srgbClr val="909090"/>
            </a:solidFill>
          </a:ln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357197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G">
            <a:extLst>
              <a:ext uri="{FF2B5EF4-FFF2-40B4-BE49-F238E27FC236}">
                <a16:creationId xmlns:a16="http://schemas.microsoft.com/office/drawing/2014/main" id="{2F932459-93A1-4757-9E1C-FC5B4C7D57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grpSp>
        <p:nvGrpSpPr>
          <p:cNvPr id="19" name="Text Plane">
            <a:extLst>
              <a:ext uri="{FF2B5EF4-FFF2-40B4-BE49-F238E27FC236}">
                <a16:creationId xmlns:a16="http://schemas.microsoft.com/office/drawing/2014/main" id="{9FDF0703-9395-4307-B00C-AB53E383A221}"/>
              </a:ext>
            </a:extLst>
          </p:cNvPr>
          <p:cNvGrpSpPr/>
          <p:nvPr/>
        </p:nvGrpSpPr>
        <p:grpSpPr>
          <a:xfrm>
            <a:off x="850796" y="188080"/>
            <a:ext cx="10490408" cy="1047695"/>
            <a:chOff x="455691" y="307818"/>
            <a:chExt cx="11280617" cy="1047695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70BB931-F231-430F-A90D-971B10C65D18}"/>
                </a:ext>
              </a:extLst>
            </p:cNvPr>
            <p:cNvSpPr/>
            <p:nvPr/>
          </p:nvSpPr>
          <p:spPr>
            <a:xfrm>
              <a:off x="455691" y="307818"/>
              <a:ext cx="11280617" cy="1047695"/>
            </a:xfrm>
            <a:prstGeom prst="roundRect">
              <a:avLst>
                <a:gd name="adj" fmla="val 19953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Header">
              <a:extLst>
                <a:ext uri="{FF2B5EF4-FFF2-40B4-BE49-F238E27FC236}">
                  <a16:creationId xmlns:a16="http://schemas.microsoft.com/office/drawing/2014/main" id="{FA4E0D31-4E09-4B99-9C3F-EFC8CB4E53BA}"/>
                </a:ext>
              </a:extLst>
            </p:cNvPr>
            <p:cNvSpPr txBox="1"/>
            <p:nvPr/>
          </p:nvSpPr>
          <p:spPr>
            <a:xfrm>
              <a:off x="1056000" y="416167"/>
              <a:ext cx="10080000" cy="830997"/>
            </a:xfrm>
            <a:prstGeom prst="rect">
              <a:avLst/>
            </a:prstGeom>
            <a:noFill/>
            <a:ln w="38100" cap="flat">
              <a:noFill/>
              <a:round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Видеокарта</a:t>
              </a:r>
              <a:endParaRPr lang="en-US" sz="4800" dirty="0">
                <a:solidFill>
                  <a:srgbClr val="FFC000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919D7811-0495-4EB9-A417-820065747C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9780" y="1477814"/>
            <a:ext cx="6332441" cy="5030562"/>
          </a:xfrm>
          <a:prstGeom prst="rect">
            <a:avLst/>
          </a:prstGeom>
          <a:ln w="50800">
            <a:solidFill>
              <a:srgbClr val="909090"/>
            </a:solidFill>
          </a:ln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858525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G">
            <a:extLst>
              <a:ext uri="{FF2B5EF4-FFF2-40B4-BE49-F238E27FC236}">
                <a16:creationId xmlns:a16="http://schemas.microsoft.com/office/drawing/2014/main" id="{2F932459-93A1-4757-9E1C-FC5B4C7D57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grpSp>
        <p:nvGrpSpPr>
          <p:cNvPr id="19" name="Text Plane">
            <a:extLst>
              <a:ext uri="{FF2B5EF4-FFF2-40B4-BE49-F238E27FC236}">
                <a16:creationId xmlns:a16="http://schemas.microsoft.com/office/drawing/2014/main" id="{9FDF0703-9395-4307-B00C-AB53E383A221}"/>
              </a:ext>
            </a:extLst>
          </p:cNvPr>
          <p:cNvGrpSpPr/>
          <p:nvPr/>
        </p:nvGrpSpPr>
        <p:grpSpPr>
          <a:xfrm>
            <a:off x="850796" y="188080"/>
            <a:ext cx="10490408" cy="1047695"/>
            <a:chOff x="455691" y="307818"/>
            <a:chExt cx="11280617" cy="1047695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70BB931-F231-430F-A90D-971B10C65D18}"/>
                </a:ext>
              </a:extLst>
            </p:cNvPr>
            <p:cNvSpPr/>
            <p:nvPr/>
          </p:nvSpPr>
          <p:spPr>
            <a:xfrm>
              <a:off x="455691" y="307818"/>
              <a:ext cx="11280617" cy="1047695"/>
            </a:xfrm>
            <a:prstGeom prst="roundRect">
              <a:avLst>
                <a:gd name="adj" fmla="val 19953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Header">
              <a:extLst>
                <a:ext uri="{FF2B5EF4-FFF2-40B4-BE49-F238E27FC236}">
                  <a16:creationId xmlns:a16="http://schemas.microsoft.com/office/drawing/2014/main" id="{FA4E0D31-4E09-4B99-9C3F-EFC8CB4E53BA}"/>
                </a:ext>
              </a:extLst>
            </p:cNvPr>
            <p:cNvSpPr txBox="1"/>
            <p:nvPr/>
          </p:nvSpPr>
          <p:spPr>
            <a:xfrm>
              <a:off x="1056000" y="401482"/>
              <a:ext cx="10080000" cy="830997"/>
            </a:xfrm>
            <a:prstGeom prst="rect">
              <a:avLst/>
            </a:prstGeom>
            <a:noFill/>
            <a:ln w="38100" cap="flat">
              <a:noFill/>
              <a:round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CPU vs GPU</a:t>
              </a:r>
              <a:endParaRPr lang="en-US" sz="4800" dirty="0">
                <a:solidFill>
                  <a:srgbClr val="FFC000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6918A976-8B5C-4918-9080-237376F9CD5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8" t="7969" r="2661" b="6678"/>
          <a:stretch/>
        </p:blipFill>
        <p:spPr>
          <a:xfrm>
            <a:off x="1133318" y="1477816"/>
            <a:ext cx="9925364" cy="5098440"/>
          </a:xfrm>
          <a:prstGeom prst="rect">
            <a:avLst/>
          </a:prstGeom>
          <a:ln w="50800">
            <a:solidFill>
              <a:srgbClr val="909090"/>
            </a:solidFill>
          </a:ln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156828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G">
            <a:extLst>
              <a:ext uri="{FF2B5EF4-FFF2-40B4-BE49-F238E27FC236}">
                <a16:creationId xmlns:a16="http://schemas.microsoft.com/office/drawing/2014/main" id="{2F932459-93A1-4757-9E1C-FC5B4C7D57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grpSp>
        <p:nvGrpSpPr>
          <p:cNvPr id="19" name="Text Plane">
            <a:extLst>
              <a:ext uri="{FF2B5EF4-FFF2-40B4-BE49-F238E27FC236}">
                <a16:creationId xmlns:a16="http://schemas.microsoft.com/office/drawing/2014/main" id="{9FDF0703-9395-4307-B00C-AB53E383A221}"/>
              </a:ext>
            </a:extLst>
          </p:cNvPr>
          <p:cNvGrpSpPr/>
          <p:nvPr/>
        </p:nvGrpSpPr>
        <p:grpSpPr>
          <a:xfrm>
            <a:off x="850796" y="188080"/>
            <a:ext cx="10490408" cy="1047695"/>
            <a:chOff x="455691" y="307818"/>
            <a:chExt cx="11280617" cy="1047695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70BB931-F231-430F-A90D-971B10C65D18}"/>
                </a:ext>
              </a:extLst>
            </p:cNvPr>
            <p:cNvSpPr/>
            <p:nvPr/>
          </p:nvSpPr>
          <p:spPr>
            <a:xfrm>
              <a:off x="455691" y="307818"/>
              <a:ext cx="11280617" cy="1047695"/>
            </a:xfrm>
            <a:prstGeom prst="roundRect">
              <a:avLst>
                <a:gd name="adj" fmla="val 19953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Header">
              <a:extLst>
                <a:ext uri="{FF2B5EF4-FFF2-40B4-BE49-F238E27FC236}">
                  <a16:creationId xmlns:a16="http://schemas.microsoft.com/office/drawing/2014/main" id="{FA4E0D31-4E09-4B99-9C3F-EFC8CB4E53BA}"/>
                </a:ext>
              </a:extLst>
            </p:cNvPr>
            <p:cNvSpPr txBox="1"/>
            <p:nvPr/>
          </p:nvSpPr>
          <p:spPr>
            <a:xfrm>
              <a:off x="1056000" y="416167"/>
              <a:ext cx="10080000" cy="830997"/>
            </a:xfrm>
            <a:prstGeom prst="rect">
              <a:avLst/>
            </a:prstGeom>
            <a:noFill/>
            <a:ln w="38100" cap="flat">
              <a:noFill/>
              <a:round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Башенный радиатор</a:t>
              </a:r>
              <a:endParaRPr lang="en-US" sz="4800" dirty="0">
                <a:solidFill>
                  <a:srgbClr val="FFC000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93893058-86FA-46A2-8288-A6DD31C45E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5009" y="1477814"/>
            <a:ext cx="4821982" cy="5098442"/>
          </a:xfrm>
          <a:prstGeom prst="rect">
            <a:avLst/>
          </a:prstGeom>
          <a:ln w="50800">
            <a:solidFill>
              <a:srgbClr val="909090"/>
            </a:solidFill>
          </a:ln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884793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G">
            <a:extLst>
              <a:ext uri="{FF2B5EF4-FFF2-40B4-BE49-F238E27FC236}">
                <a16:creationId xmlns:a16="http://schemas.microsoft.com/office/drawing/2014/main" id="{2F932459-93A1-4757-9E1C-FC5B4C7D57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grpSp>
        <p:nvGrpSpPr>
          <p:cNvPr id="19" name="Text Plane">
            <a:extLst>
              <a:ext uri="{FF2B5EF4-FFF2-40B4-BE49-F238E27FC236}">
                <a16:creationId xmlns:a16="http://schemas.microsoft.com/office/drawing/2014/main" id="{9FDF0703-9395-4307-B00C-AB53E383A221}"/>
              </a:ext>
            </a:extLst>
          </p:cNvPr>
          <p:cNvGrpSpPr/>
          <p:nvPr/>
        </p:nvGrpSpPr>
        <p:grpSpPr>
          <a:xfrm>
            <a:off x="850796" y="188080"/>
            <a:ext cx="10490408" cy="1047695"/>
            <a:chOff x="455691" y="307818"/>
            <a:chExt cx="11280617" cy="1047695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70BB931-F231-430F-A90D-971B10C65D18}"/>
                </a:ext>
              </a:extLst>
            </p:cNvPr>
            <p:cNvSpPr/>
            <p:nvPr/>
          </p:nvSpPr>
          <p:spPr>
            <a:xfrm>
              <a:off x="455691" y="307818"/>
              <a:ext cx="11280617" cy="1047695"/>
            </a:xfrm>
            <a:prstGeom prst="roundRect">
              <a:avLst>
                <a:gd name="adj" fmla="val 19953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Header">
              <a:extLst>
                <a:ext uri="{FF2B5EF4-FFF2-40B4-BE49-F238E27FC236}">
                  <a16:creationId xmlns:a16="http://schemas.microsoft.com/office/drawing/2014/main" id="{FA4E0D31-4E09-4B99-9C3F-EFC8CB4E53BA}"/>
                </a:ext>
              </a:extLst>
            </p:cNvPr>
            <p:cNvSpPr txBox="1"/>
            <p:nvPr/>
          </p:nvSpPr>
          <p:spPr>
            <a:xfrm>
              <a:off x="1056000" y="416167"/>
              <a:ext cx="10080000" cy="830997"/>
            </a:xfrm>
            <a:prstGeom prst="rect">
              <a:avLst/>
            </a:prstGeom>
            <a:noFill/>
            <a:ln w="38100" cap="flat">
              <a:noFill/>
              <a:round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Жидкостное охлаждение</a:t>
              </a:r>
              <a:endParaRPr lang="en-US" sz="4800" dirty="0">
                <a:solidFill>
                  <a:srgbClr val="FFC000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</p:txBody>
        </p:sp>
      </p:grpSp>
      <p:pic>
        <p:nvPicPr>
          <p:cNvPr id="11" name="Picture 10" descr="A close-up of a computer&#10;&#10;Description automatically generated with low confidence">
            <a:extLst>
              <a:ext uri="{FF2B5EF4-FFF2-40B4-BE49-F238E27FC236}">
                <a16:creationId xmlns:a16="http://schemas.microsoft.com/office/drawing/2014/main" id="{71A0734C-271B-62AE-5185-B14255E4BA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731" y="1477814"/>
            <a:ext cx="6818539" cy="5113904"/>
          </a:xfrm>
          <a:prstGeom prst="rect">
            <a:avLst/>
          </a:prstGeom>
          <a:ln w="50800">
            <a:solidFill>
              <a:srgbClr val="909090"/>
            </a:solidFill>
          </a:ln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029911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G">
            <a:extLst>
              <a:ext uri="{FF2B5EF4-FFF2-40B4-BE49-F238E27FC236}">
                <a16:creationId xmlns:a16="http://schemas.microsoft.com/office/drawing/2014/main" id="{2F932459-93A1-4757-9E1C-FC5B4C7D57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grpSp>
        <p:nvGrpSpPr>
          <p:cNvPr id="19" name="Text Plane">
            <a:extLst>
              <a:ext uri="{FF2B5EF4-FFF2-40B4-BE49-F238E27FC236}">
                <a16:creationId xmlns:a16="http://schemas.microsoft.com/office/drawing/2014/main" id="{9FDF0703-9395-4307-B00C-AB53E383A221}"/>
              </a:ext>
            </a:extLst>
          </p:cNvPr>
          <p:cNvGrpSpPr/>
          <p:nvPr/>
        </p:nvGrpSpPr>
        <p:grpSpPr>
          <a:xfrm>
            <a:off x="850796" y="1062033"/>
            <a:ext cx="10490408" cy="1120767"/>
            <a:chOff x="455691" y="307818"/>
            <a:chExt cx="11280617" cy="1120767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70BB931-F231-430F-A90D-971B10C65D18}"/>
                </a:ext>
              </a:extLst>
            </p:cNvPr>
            <p:cNvSpPr/>
            <p:nvPr/>
          </p:nvSpPr>
          <p:spPr>
            <a:xfrm>
              <a:off x="455691" y="307818"/>
              <a:ext cx="11280617" cy="1120767"/>
            </a:xfrm>
            <a:prstGeom prst="roundRect">
              <a:avLst>
                <a:gd name="adj" fmla="val 19953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Header">
              <a:extLst>
                <a:ext uri="{FF2B5EF4-FFF2-40B4-BE49-F238E27FC236}">
                  <a16:creationId xmlns:a16="http://schemas.microsoft.com/office/drawing/2014/main" id="{FA4E0D31-4E09-4B99-9C3F-EFC8CB4E53BA}"/>
                </a:ext>
              </a:extLst>
            </p:cNvPr>
            <p:cNvSpPr txBox="1"/>
            <p:nvPr/>
          </p:nvSpPr>
          <p:spPr>
            <a:xfrm>
              <a:off x="1056000" y="452703"/>
              <a:ext cx="10080000" cy="830997"/>
            </a:xfrm>
            <a:prstGeom prst="rect">
              <a:avLst/>
            </a:prstGeom>
            <a:noFill/>
            <a:ln w="38100" cap="flat">
              <a:noFill/>
              <a:round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ОЗУ (</a:t>
              </a:r>
              <a:r>
                <a:rPr lang="en-US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RAM)</a:t>
              </a: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3AAD50B5-8690-48DD-B50E-3FC6CBA5351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21" t="18530" r="4761" b="22843"/>
          <a:stretch/>
        </p:blipFill>
        <p:spPr>
          <a:xfrm>
            <a:off x="580680" y="2451742"/>
            <a:ext cx="11030641" cy="3344226"/>
          </a:xfrm>
          <a:prstGeom prst="rect">
            <a:avLst/>
          </a:prstGeom>
          <a:ln w="50800">
            <a:solidFill>
              <a:srgbClr val="909090"/>
            </a:solidFill>
          </a:ln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9194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G">
            <a:extLst>
              <a:ext uri="{FF2B5EF4-FFF2-40B4-BE49-F238E27FC236}">
                <a16:creationId xmlns:a16="http://schemas.microsoft.com/office/drawing/2014/main" id="{2F932459-93A1-4757-9E1C-FC5B4C7D57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grpSp>
        <p:nvGrpSpPr>
          <p:cNvPr id="19" name="Text Plane">
            <a:extLst>
              <a:ext uri="{FF2B5EF4-FFF2-40B4-BE49-F238E27FC236}">
                <a16:creationId xmlns:a16="http://schemas.microsoft.com/office/drawing/2014/main" id="{9FDF0703-9395-4307-B00C-AB53E383A221}"/>
              </a:ext>
            </a:extLst>
          </p:cNvPr>
          <p:cNvGrpSpPr/>
          <p:nvPr/>
        </p:nvGrpSpPr>
        <p:grpSpPr>
          <a:xfrm>
            <a:off x="779504" y="831047"/>
            <a:ext cx="10632992" cy="1047695"/>
            <a:chOff x="455691" y="307818"/>
            <a:chExt cx="11280617" cy="1047695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70BB931-F231-430F-A90D-971B10C65D18}"/>
                </a:ext>
              </a:extLst>
            </p:cNvPr>
            <p:cNvSpPr/>
            <p:nvPr/>
          </p:nvSpPr>
          <p:spPr>
            <a:xfrm>
              <a:off x="455691" y="307818"/>
              <a:ext cx="11280617" cy="1047695"/>
            </a:xfrm>
            <a:prstGeom prst="roundRect">
              <a:avLst>
                <a:gd name="adj" fmla="val 19953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Header">
              <a:extLst>
                <a:ext uri="{FF2B5EF4-FFF2-40B4-BE49-F238E27FC236}">
                  <a16:creationId xmlns:a16="http://schemas.microsoft.com/office/drawing/2014/main" id="{FA4E0D31-4E09-4B99-9C3F-EFC8CB4E53BA}"/>
                </a:ext>
              </a:extLst>
            </p:cNvPr>
            <p:cNvSpPr txBox="1"/>
            <p:nvPr/>
          </p:nvSpPr>
          <p:spPr>
            <a:xfrm>
              <a:off x="869500" y="416167"/>
              <a:ext cx="10452999" cy="830997"/>
            </a:xfrm>
            <a:prstGeom prst="rect">
              <a:avLst/>
            </a:prstGeom>
            <a:noFill/>
            <a:ln w="38100" cap="flat">
              <a:noFill/>
              <a:round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Твердотельный накопитель</a:t>
              </a:r>
              <a:r>
                <a:rPr lang="en-US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 (SSD)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65B62895-F36B-4A30-B162-2A0CB04C15D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25" b="17255"/>
          <a:stretch/>
        </p:blipFill>
        <p:spPr>
          <a:xfrm>
            <a:off x="5996722" y="2116981"/>
            <a:ext cx="5877919" cy="3909973"/>
          </a:xfrm>
          <a:prstGeom prst="rect">
            <a:avLst/>
          </a:prstGeom>
          <a:ln w="50800">
            <a:solidFill>
              <a:srgbClr val="909090"/>
            </a:solidFill>
          </a:ln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51FE16-1181-4A42-B876-89325F39F2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360" y="2116981"/>
            <a:ext cx="5326442" cy="1484302"/>
          </a:xfrm>
          <a:prstGeom prst="rect">
            <a:avLst/>
          </a:prstGeom>
          <a:ln w="50800">
            <a:solidFill>
              <a:srgbClr val="909090"/>
            </a:solidFill>
          </a:ln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975038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G">
            <a:extLst>
              <a:ext uri="{FF2B5EF4-FFF2-40B4-BE49-F238E27FC236}">
                <a16:creationId xmlns:a16="http://schemas.microsoft.com/office/drawing/2014/main" id="{2F932459-93A1-4757-9E1C-FC5B4C7D57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grpSp>
        <p:nvGrpSpPr>
          <p:cNvPr id="19" name="Text Plane">
            <a:extLst>
              <a:ext uri="{FF2B5EF4-FFF2-40B4-BE49-F238E27FC236}">
                <a16:creationId xmlns:a16="http://schemas.microsoft.com/office/drawing/2014/main" id="{9FDF0703-9395-4307-B00C-AB53E383A221}"/>
              </a:ext>
            </a:extLst>
          </p:cNvPr>
          <p:cNvGrpSpPr/>
          <p:nvPr/>
        </p:nvGrpSpPr>
        <p:grpSpPr>
          <a:xfrm>
            <a:off x="850796" y="188080"/>
            <a:ext cx="10490408" cy="1047695"/>
            <a:chOff x="455691" y="307818"/>
            <a:chExt cx="11280617" cy="1047695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70BB931-F231-430F-A90D-971B10C65D18}"/>
                </a:ext>
              </a:extLst>
            </p:cNvPr>
            <p:cNvSpPr/>
            <p:nvPr/>
          </p:nvSpPr>
          <p:spPr>
            <a:xfrm>
              <a:off x="455691" y="307818"/>
              <a:ext cx="11280617" cy="1047695"/>
            </a:xfrm>
            <a:prstGeom prst="roundRect">
              <a:avLst>
                <a:gd name="adj" fmla="val 19953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Header">
              <a:extLst>
                <a:ext uri="{FF2B5EF4-FFF2-40B4-BE49-F238E27FC236}">
                  <a16:creationId xmlns:a16="http://schemas.microsoft.com/office/drawing/2014/main" id="{FA4E0D31-4E09-4B99-9C3F-EFC8CB4E53BA}"/>
                </a:ext>
              </a:extLst>
            </p:cNvPr>
            <p:cNvSpPr txBox="1"/>
            <p:nvPr/>
          </p:nvSpPr>
          <p:spPr>
            <a:xfrm>
              <a:off x="1056000" y="416167"/>
              <a:ext cx="10080000" cy="830997"/>
            </a:xfrm>
            <a:prstGeom prst="rect">
              <a:avLst/>
            </a:prstGeom>
            <a:noFill/>
            <a:ln w="38100" cap="flat">
              <a:noFill/>
              <a:round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Жёсткий диск (</a:t>
              </a:r>
              <a:r>
                <a:rPr lang="en-US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HDD)</a:t>
              </a:r>
            </a:p>
          </p:txBody>
        </p:sp>
      </p:grpSp>
      <p:pic>
        <p:nvPicPr>
          <p:cNvPr id="9" name="Content Placeholder 8" descr="A picture containing hard disc, electronics, drive&#10;&#10;Description automatically generated">
            <a:extLst>
              <a:ext uri="{FF2B5EF4-FFF2-40B4-BE49-F238E27FC236}">
                <a16:creationId xmlns:a16="http://schemas.microsoft.com/office/drawing/2014/main" id="{88F9208D-416D-A07C-260D-3DBBA59891D5}"/>
              </a:ext>
            </a:extLst>
          </p:cNvPr>
          <p:cNvPicPr>
            <a:picLocks noGrp="1"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3982" y="1477815"/>
            <a:ext cx="7664036" cy="5113902"/>
          </a:xfrm>
          <a:prstGeom prst="rect">
            <a:avLst/>
          </a:prstGeom>
          <a:ln w="50800">
            <a:solidFill>
              <a:srgbClr val="909090"/>
            </a:solidFill>
          </a:ln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488538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G">
            <a:extLst>
              <a:ext uri="{FF2B5EF4-FFF2-40B4-BE49-F238E27FC236}">
                <a16:creationId xmlns:a16="http://schemas.microsoft.com/office/drawing/2014/main" id="{2F932459-93A1-4757-9E1C-FC5B4C7D57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grpSp>
        <p:nvGrpSpPr>
          <p:cNvPr id="19" name="Text Plane">
            <a:extLst>
              <a:ext uri="{FF2B5EF4-FFF2-40B4-BE49-F238E27FC236}">
                <a16:creationId xmlns:a16="http://schemas.microsoft.com/office/drawing/2014/main" id="{9FDF0703-9395-4307-B00C-AB53E383A221}"/>
              </a:ext>
            </a:extLst>
          </p:cNvPr>
          <p:cNvGrpSpPr/>
          <p:nvPr/>
        </p:nvGrpSpPr>
        <p:grpSpPr>
          <a:xfrm>
            <a:off x="850796" y="188080"/>
            <a:ext cx="10490408" cy="1047695"/>
            <a:chOff x="455691" y="307818"/>
            <a:chExt cx="11280617" cy="1047695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70BB931-F231-430F-A90D-971B10C65D18}"/>
                </a:ext>
              </a:extLst>
            </p:cNvPr>
            <p:cNvSpPr/>
            <p:nvPr/>
          </p:nvSpPr>
          <p:spPr>
            <a:xfrm>
              <a:off x="455691" y="307818"/>
              <a:ext cx="11280617" cy="1047695"/>
            </a:xfrm>
            <a:prstGeom prst="roundRect">
              <a:avLst>
                <a:gd name="adj" fmla="val 19953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Header">
              <a:extLst>
                <a:ext uri="{FF2B5EF4-FFF2-40B4-BE49-F238E27FC236}">
                  <a16:creationId xmlns:a16="http://schemas.microsoft.com/office/drawing/2014/main" id="{FA4E0D31-4E09-4B99-9C3F-EFC8CB4E53BA}"/>
                </a:ext>
              </a:extLst>
            </p:cNvPr>
            <p:cNvSpPr txBox="1"/>
            <p:nvPr/>
          </p:nvSpPr>
          <p:spPr>
            <a:xfrm>
              <a:off x="1056000" y="416167"/>
              <a:ext cx="10080000" cy="830997"/>
            </a:xfrm>
            <a:prstGeom prst="rect">
              <a:avLst/>
            </a:prstGeom>
            <a:noFill/>
            <a:ln w="38100" cap="flat">
              <a:noFill/>
              <a:round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Материнская плата</a:t>
              </a:r>
              <a:endParaRPr lang="en-US" sz="4800" dirty="0">
                <a:solidFill>
                  <a:srgbClr val="FFC000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06F69217-39D8-4D6F-B779-49DE6C80D3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0845" y="1477814"/>
            <a:ext cx="7910310" cy="5098442"/>
          </a:xfrm>
          <a:prstGeom prst="rect">
            <a:avLst/>
          </a:prstGeom>
          <a:ln w="50800">
            <a:solidFill>
              <a:srgbClr val="909090"/>
            </a:solidFill>
          </a:ln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735703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G">
            <a:extLst>
              <a:ext uri="{FF2B5EF4-FFF2-40B4-BE49-F238E27FC236}">
                <a16:creationId xmlns:a16="http://schemas.microsoft.com/office/drawing/2014/main" id="{2F932459-93A1-4757-9E1C-FC5B4C7D57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grpSp>
        <p:nvGrpSpPr>
          <p:cNvPr id="19" name="Text Plane">
            <a:extLst>
              <a:ext uri="{FF2B5EF4-FFF2-40B4-BE49-F238E27FC236}">
                <a16:creationId xmlns:a16="http://schemas.microsoft.com/office/drawing/2014/main" id="{9FDF0703-9395-4307-B00C-AB53E383A221}"/>
              </a:ext>
            </a:extLst>
          </p:cNvPr>
          <p:cNvGrpSpPr/>
          <p:nvPr/>
        </p:nvGrpSpPr>
        <p:grpSpPr>
          <a:xfrm>
            <a:off x="850796" y="188080"/>
            <a:ext cx="10490408" cy="1047695"/>
            <a:chOff x="455691" y="307818"/>
            <a:chExt cx="11280617" cy="1047695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70BB931-F231-430F-A90D-971B10C65D18}"/>
                </a:ext>
              </a:extLst>
            </p:cNvPr>
            <p:cNvSpPr/>
            <p:nvPr/>
          </p:nvSpPr>
          <p:spPr>
            <a:xfrm>
              <a:off x="455691" y="307818"/>
              <a:ext cx="11280617" cy="1047695"/>
            </a:xfrm>
            <a:prstGeom prst="roundRect">
              <a:avLst>
                <a:gd name="adj" fmla="val 19953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Header">
              <a:extLst>
                <a:ext uri="{FF2B5EF4-FFF2-40B4-BE49-F238E27FC236}">
                  <a16:creationId xmlns:a16="http://schemas.microsoft.com/office/drawing/2014/main" id="{FA4E0D31-4E09-4B99-9C3F-EFC8CB4E53BA}"/>
                </a:ext>
              </a:extLst>
            </p:cNvPr>
            <p:cNvSpPr txBox="1"/>
            <p:nvPr/>
          </p:nvSpPr>
          <p:spPr>
            <a:xfrm>
              <a:off x="1056000" y="416167"/>
              <a:ext cx="10080000" cy="830997"/>
            </a:xfrm>
            <a:prstGeom prst="rect">
              <a:avLst/>
            </a:prstGeom>
            <a:noFill/>
            <a:ln w="38100" cap="flat">
              <a:noFill/>
              <a:round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Блок питания</a:t>
              </a:r>
              <a:r>
                <a:rPr lang="en-US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 (PSU)</a:t>
              </a: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2D569F36-C951-4987-9F59-1840220170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9" t="16225" r="6341" b="11765"/>
          <a:stretch/>
        </p:blipFill>
        <p:spPr>
          <a:xfrm>
            <a:off x="2995402" y="1477815"/>
            <a:ext cx="6201197" cy="5113902"/>
          </a:xfrm>
          <a:prstGeom prst="rect">
            <a:avLst/>
          </a:prstGeom>
          <a:ln w="50800">
            <a:solidFill>
              <a:srgbClr val="909090"/>
            </a:solidFill>
          </a:ln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679175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G">
            <a:extLst>
              <a:ext uri="{FF2B5EF4-FFF2-40B4-BE49-F238E27FC236}">
                <a16:creationId xmlns:a16="http://schemas.microsoft.com/office/drawing/2014/main" id="{2F932459-93A1-4757-9E1C-FC5B4C7D57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grpSp>
        <p:nvGrpSpPr>
          <p:cNvPr id="19" name="Text Plane">
            <a:extLst>
              <a:ext uri="{FF2B5EF4-FFF2-40B4-BE49-F238E27FC236}">
                <a16:creationId xmlns:a16="http://schemas.microsoft.com/office/drawing/2014/main" id="{9FDF0703-9395-4307-B00C-AB53E383A221}"/>
              </a:ext>
            </a:extLst>
          </p:cNvPr>
          <p:cNvGrpSpPr/>
          <p:nvPr/>
        </p:nvGrpSpPr>
        <p:grpSpPr>
          <a:xfrm>
            <a:off x="850796" y="188080"/>
            <a:ext cx="10490408" cy="1047695"/>
            <a:chOff x="455691" y="307818"/>
            <a:chExt cx="11280617" cy="1047695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70BB931-F231-430F-A90D-971B10C65D18}"/>
                </a:ext>
              </a:extLst>
            </p:cNvPr>
            <p:cNvSpPr/>
            <p:nvPr/>
          </p:nvSpPr>
          <p:spPr>
            <a:xfrm>
              <a:off x="455691" y="307818"/>
              <a:ext cx="11280617" cy="1047695"/>
            </a:xfrm>
            <a:prstGeom prst="roundRect">
              <a:avLst>
                <a:gd name="adj" fmla="val 19953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Header">
              <a:extLst>
                <a:ext uri="{FF2B5EF4-FFF2-40B4-BE49-F238E27FC236}">
                  <a16:creationId xmlns:a16="http://schemas.microsoft.com/office/drawing/2014/main" id="{FA4E0D31-4E09-4B99-9C3F-EFC8CB4E53BA}"/>
                </a:ext>
              </a:extLst>
            </p:cNvPr>
            <p:cNvSpPr txBox="1"/>
            <p:nvPr/>
          </p:nvSpPr>
          <p:spPr>
            <a:xfrm>
              <a:off x="1056000" y="416167"/>
              <a:ext cx="10080000" cy="830997"/>
            </a:xfrm>
            <a:prstGeom prst="rect">
              <a:avLst/>
            </a:prstGeom>
            <a:noFill/>
            <a:ln w="38100" cap="flat">
              <a:noFill/>
              <a:round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152-мм советская гаубица Д-1</a:t>
              </a:r>
              <a:endParaRPr lang="en-US" sz="4800" dirty="0">
                <a:solidFill>
                  <a:srgbClr val="FFC000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55AC4154-D45C-4881-BAF1-51F33379C9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233" y="1477814"/>
            <a:ext cx="9147534" cy="5145488"/>
          </a:xfrm>
          <a:prstGeom prst="rect">
            <a:avLst/>
          </a:prstGeom>
          <a:ln w="50800">
            <a:solidFill>
              <a:srgbClr val="909090"/>
            </a:solidFill>
          </a:ln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230222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G">
            <a:extLst>
              <a:ext uri="{FF2B5EF4-FFF2-40B4-BE49-F238E27FC236}">
                <a16:creationId xmlns:a16="http://schemas.microsoft.com/office/drawing/2014/main" id="{2F932459-93A1-4757-9E1C-FC5B4C7D57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grpSp>
        <p:nvGrpSpPr>
          <p:cNvPr id="19" name="Text Plane">
            <a:extLst>
              <a:ext uri="{FF2B5EF4-FFF2-40B4-BE49-F238E27FC236}">
                <a16:creationId xmlns:a16="http://schemas.microsoft.com/office/drawing/2014/main" id="{9FDF0703-9395-4307-B00C-AB53E383A221}"/>
              </a:ext>
            </a:extLst>
          </p:cNvPr>
          <p:cNvGrpSpPr/>
          <p:nvPr/>
        </p:nvGrpSpPr>
        <p:grpSpPr>
          <a:xfrm>
            <a:off x="850796" y="188080"/>
            <a:ext cx="10490408" cy="1047695"/>
            <a:chOff x="455691" y="307818"/>
            <a:chExt cx="11280617" cy="1047695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70BB931-F231-430F-A90D-971B10C65D18}"/>
                </a:ext>
              </a:extLst>
            </p:cNvPr>
            <p:cNvSpPr/>
            <p:nvPr/>
          </p:nvSpPr>
          <p:spPr>
            <a:xfrm>
              <a:off x="455691" y="307818"/>
              <a:ext cx="11280617" cy="1047695"/>
            </a:xfrm>
            <a:prstGeom prst="roundRect">
              <a:avLst>
                <a:gd name="adj" fmla="val 19953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Header">
              <a:extLst>
                <a:ext uri="{FF2B5EF4-FFF2-40B4-BE49-F238E27FC236}">
                  <a16:creationId xmlns:a16="http://schemas.microsoft.com/office/drawing/2014/main" id="{FA4E0D31-4E09-4B99-9C3F-EFC8CB4E53BA}"/>
                </a:ext>
              </a:extLst>
            </p:cNvPr>
            <p:cNvSpPr txBox="1"/>
            <p:nvPr/>
          </p:nvSpPr>
          <p:spPr>
            <a:xfrm>
              <a:off x="1056000" y="416167"/>
              <a:ext cx="10080000" cy="830997"/>
            </a:xfrm>
            <a:prstGeom prst="rect">
              <a:avLst/>
            </a:prstGeom>
            <a:noFill/>
            <a:ln w="38100" cap="flat">
              <a:noFill/>
              <a:round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Сертификаты БП</a:t>
              </a:r>
              <a:endParaRPr lang="en-US" sz="4800" dirty="0">
                <a:solidFill>
                  <a:srgbClr val="FFC000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1D8858AF-B903-46A4-B541-47D55BEB16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3034" y="1477815"/>
            <a:ext cx="8385932" cy="5113902"/>
          </a:xfrm>
          <a:prstGeom prst="rect">
            <a:avLst/>
          </a:prstGeom>
          <a:ln w="50800">
            <a:solidFill>
              <a:srgbClr val="909090"/>
            </a:solidFill>
          </a:ln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504023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G">
            <a:extLst>
              <a:ext uri="{FF2B5EF4-FFF2-40B4-BE49-F238E27FC236}">
                <a16:creationId xmlns:a16="http://schemas.microsoft.com/office/drawing/2014/main" id="{2F932459-93A1-4757-9E1C-FC5B4C7D57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grpSp>
        <p:nvGrpSpPr>
          <p:cNvPr id="19" name="Text Plane">
            <a:extLst>
              <a:ext uri="{FF2B5EF4-FFF2-40B4-BE49-F238E27FC236}">
                <a16:creationId xmlns:a16="http://schemas.microsoft.com/office/drawing/2014/main" id="{9FDF0703-9395-4307-B00C-AB53E383A221}"/>
              </a:ext>
            </a:extLst>
          </p:cNvPr>
          <p:cNvGrpSpPr/>
          <p:nvPr/>
        </p:nvGrpSpPr>
        <p:grpSpPr>
          <a:xfrm>
            <a:off x="850796" y="188080"/>
            <a:ext cx="10490408" cy="1047695"/>
            <a:chOff x="455691" y="307818"/>
            <a:chExt cx="11280617" cy="1047695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70BB931-F231-430F-A90D-971B10C65D18}"/>
                </a:ext>
              </a:extLst>
            </p:cNvPr>
            <p:cNvSpPr/>
            <p:nvPr/>
          </p:nvSpPr>
          <p:spPr>
            <a:xfrm>
              <a:off x="455691" y="307818"/>
              <a:ext cx="11280617" cy="1047695"/>
            </a:xfrm>
            <a:prstGeom prst="roundRect">
              <a:avLst>
                <a:gd name="adj" fmla="val 19953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Header">
              <a:extLst>
                <a:ext uri="{FF2B5EF4-FFF2-40B4-BE49-F238E27FC236}">
                  <a16:creationId xmlns:a16="http://schemas.microsoft.com/office/drawing/2014/main" id="{FA4E0D31-4E09-4B99-9C3F-EFC8CB4E53BA}"/>
                </a:ext>
              </a:extLst>
            </p:cNvPr>
            <p:cNvSpPr txBox="1"/>
            <p:nvPr/>
          </p:nvSpPr>
          <p:spPr>
            <a:xfrm>
              <a:off x="1056000" y="416167"/>
              <a:ext cx="10080000" cy="830997"/>
            </a:xfrm>
            <a:prstGeom prst="rect">
              <a:avLst/>
            </a:prstGeom>
            <a:noFill/>
            <a:ln w="38100" cap="flat">
              <a:noFill/>
              <a:round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Системный блок</a:t>
              </a:r>
              <a:endParaRPr lang="en-US" sz="4800" dirty="0">
                <a:solidFill>
                  <a:srgbClr val="FFC000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F8A73789-81EF-4A2B-B254-5A2917BE790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43" b="6143"/>
          <a:stretch/>
        </p:blipFill>
        <p:spPr>
          <a:xfrm>
            <a:off x="2073490" y="1477815"/>
            <a:ext cx="8045020" cy="5113902"/>
          </a:xfrm>
          <a:prstGeom prst="rect">
            <a:avLst/>
          </a:prstGeom>
          <a:ln w="50800">
            <a:solidFill>
              <a:srgbClr val="909090"/>
            </a:solidFill>
          </a:ln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183310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G">
            <a:extLst>
              <a:ext uri="{FF2B5EF4-FFF2-40B4-BE49-F238E27FC236}">
                <a16:creationId xmlns:a16="http://schemas.microsoft.com/office/drawing/2014/main" id="{2F932459-93A1-4757-9E1C-FC5B4C7D57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grpSp>
        <p:nvGrpSpPr>
          <p:cNvPr id="19" name="Text Plane">
            <a:extLst>
              <a:ext uri="{FF2B5EF4-FFF2-40B4-BE49-F238E27FC236}">
                <a16:creationId xmlns:a16="http://schemas.microsoft.com/office/drawing/2014/main" id="{9FDF0703-9395-4307-B00C-AB53E383A221}"/>
              </a:ext>
            </a:extLst>
          </p:cNvPr>
          <p:cNvGrpSpPr/>
          <p:nvPr/>
        </p:nvGrpSpPr>
        <p:grpSpPr>
          <a:xfrm>
            <a:off x="850796" y="188080"/>
            <a:ext cx="10490408" cy="1047695"/>
            <a:chOff x="455691" y="307818"/>
            <a:chExt cx="11280617" cy="1047695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70BB931-F231-430F-A90D-971B10C65D18}"/>
                </a:ext>
              </a:extLst>
            </p:cNvPr>
            <p:cNvSpPr/>
            <p:nvPr/>
          </p:nvSpPr>
          <p:spPr>
            <a:xfrm>
              <a:off x="455691" y="307818"/>
              <a:ext cx="11280617" cy="1047695"/>
            </a:xfrm>
            <a:prstGeom prst="roundRect">
              <a:avLst>
                <a:gd name="adj" fmla="val 19953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Header">
              <a:extLst>
                <a:ext uri="{FF2B5EF4-FFF2-40B4-BE49-F238E27FC236}">
                  <a16:creationId xmlns:a16="http://schemas.microsoft.com/office/drawing/2014/main" id="{FA4E0D31-4E09-4B99-9C3F-EFC8CB4E53BA}"/>
                </a:ext>
              </a:extLst>
            </p:cNvPr>
            <p:cNvSpPr txBox="1"/>
            <p:nvPr/>
          </p:nvSpPr>
          <p:spPr>
            <a:xfrm>
              <a:off x="1056000" y="416167"/>
              <a:ext cx="10080000" cy="830997"/>
            </a:xfrm>
            <a:prstGeom prst="rect">
              <a:avLst/>
            </a:prstGeom>
            <a:noFill/>
            <a:ln w="38100" cap="flat">
              <a:noFill/>
              <a:round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«Вычислители»</a:t>
              </a:r>
              <a:endParaRPr lang="en-US" sz="4800" dirty="0">
                <a:solidFill>
                  <a:srgbClr val="FFC000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7A8C7BD6-A5E8-4349-A49F-9E6CD76D1D9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26" b="8745"/>
          <a:stretch/>
        </p:blipFill>
        <p:spPr>
          <a:xfrm>
            <a:off x="1768699" y="1477816"/>
            <a:ext cx="8654603" cy="5145487"/>
          </a:xfrm>
          <a:prstGeom prst="rect">
            <a:avLst/>
          </a:prstGeom>
          <a:ln w="50800">
            <a:solidFill>
              <a:srgbClr val="909090"/>
            </a:solidFill>
          </a:ln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081343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G">
            <a:extLst>
              <a:ext uri="{FF2B5EF4-FFF2-40B4-BE49-F238E27FC236}">
                <a16:creationId xmlns:a16="http://schemas.microsoft.com/office/drawing/2014/main" id="{2F932459-93A1-4757-9E1C-FC5B4C7D57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grpSp>
        <p:nvGrpSpPr>
          <p:cNvPr id="19" name="Text Plane">
            <a:extLst>
              <a:ext uri="{FF2B5EF4-FFF2-40B4-BE49-F238E27FC236}">
                <a16:creationId xmlns:a16="http://schemas.microsoft.com/office/drawing/2014/main" id="{9FDF0703-9395-4307-B00C-AB53E383A221}"/>
              </a:ext>
            </a:extLst>
          </p:cNvPr>
          <p:cNvGrpSpPr/>
          <p:nvPr/>
        </p:nvGrpSpPr>
        <p:grpSpPr>
          <a:xfrm>
            <a:off x="850796" y="188080"/>
            <a:ext cx="10490408" cy="1047695"/>
            <a:chOff x="455691" y="307818"/>
            <a:chExt cx="11280617" cy="1047695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70BB931-F231-430F-A90D-971B10C65D18}"/>
                </a:ext>
              </a:extLst>
            </p:cNvPr>
            <p:cNvSpPr/>
            <p:nvPr/>
          </p:nvSpPr>
          <p:spPr>
            <a:xfrm>
              <a:off x="455691" y="307818"/>
              <a:ext cx="11280617" cy="1047695"/>
            </a:xfrm>
            <a:prstGeom prst="roundRect">
              <a:avLst>
                <a:gd name="adj" fmla="val 19953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Header">
              <a:extLst>
                <a:ext uri="{FF2B5EF4-FFF2-40B4-BE49-F238E27FC236}">
                  <a16:creationId xmlns:a16="http://schemas.microsoft.com/office/drawing/2014/main" id="{FA4E0D31-4E09-4B99-9C3F-EFC8CB4E53BA}"/>
                </a:ext>
              </a:extLst>
            </p:cNvPr>
            <p:cNvSpPr txBox="1"/>
            <p:nvPr/>
          </p:nvSpPr>
          <p:spPr>
            <a:xfrm>
              <a:off x="1056000" y="416167"/>
              <a:ext cx="10080000" cy="830997"/>
            </a:xfrm>
            <a:prstGeom prst="rect">
              <a:avLst/>
            </a:prstGeom>
            <a:noFill/>
            <a:ln w="38100" cap="flat">
              <a:noFill/>
              <a:round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Таблица стрельбы</a:t>
              </a:r>
              <a:endParaRPr lang="en-US" sz="4800" dirty="0">
                <a:solidFill>
                  <a:srgbClr val="FFC000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</p:txBody>
        </p:sp>
      </p:grpSp>
      <p:grpSp>
        <p:nvGrpSpPr>
          <p:cNvPr id="9" name="Text Plane">
            <a:extLst>
              <a:ext uri="{FF2B5EF4-FFF2-40B4-BE49-F238E27FC236}">
                <a16:creationId xmlns:a16="http://schemas.microsoft.com/office/drawing/2014/main" id="{A0EADBE9-B1FA-47D2-9A24-18326B3A1EB4}"/>
              </a:ext>
            </a:extLst>
          </p:cNvPr>
          <p:cNvGrpSpPr/>
          <p:nvPr/>
        </p:nvGrpSpPr>
        <p:grpSpPr>
          <a:xfrm>
            <a:off x="358035" y="1477816"/>
            <a:ext cx="7982853" cy="4098231"/>
            <a:chOff x="455691" y="307819"/>
            <a:chExt cx="11280617" cy="4098231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04C9E87E-7F7D-42B8-AD0A-2B0F92BD1343}"/>
                </a:ext>
              </a:extLst>
            </p:cNvPr>
            <p:cNvSpPr/>
            <p:nvPr/>
          </p:nvSpPr>
          <p:spPr>
            <a:xfrm>
              <a:off x="455691" y="307819"/>
              <a:ext cx="11280617" cy="4098231"/>
            </a:xfrm>
            <a:prstGeom prst="roundRect">
              <a:avLst>
                <a:gd name="adj" fmla="val 11559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Content">
              <a:extLst>
                <a:ext uri="{FF2B5EF4-FFF2-40B4-BE49-F238E27FC236}">
                  <a16:creationId xmlns:a16="http://schemas.microsoft.com/office/drawing/2014/main" id="{7F16E4A8-41ED-43AF-BFEB-63664A1AECBD}"/>
                </a:ext>
              </a:extLst>
            </p:cNvPr>
            <p:cNvSpPr txBox="1"/>
            <p:nvPr/>
          </p:nvSpPr>
          <p:spPr>
            <a:xfrm>
              <a:off x="961057" y="587219"/>
              <a:ext cx="10269884" cy="35394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Таблицы стрельбы рассчитывались для </a:t>
              </a:r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каждого отдельного типа снаряда 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и </a:t>
              </a:r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орудия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 перед принятием на вооружение и </a:t>
              </a:r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при различных комбинациях множества параметров 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– возвышение ствола, номер заряда, скорость снаряда, скорость ветра, температура воздуха, давление воздуха, температура заряда.</a:t>
              </a: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908B34B8-6AAA-486A-8664-109E107A801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71" t="5359" r="8248" b="9805"/>
          <a:stretch/>
        </p:blipFill>
        <p:spPr>
          <a:xfrm>
            <a:off x="8674632" y="1477815"/>
            <a:ext cx="3159333" cy="4905280"/>
          </a:xfrm>
          <a:prstGeom prst="rect">
            <a:avLst/>
          </a:prstGeom>
          <a:ln w="50800">
            <a:solidFill>
              <a:srgbClr val="909090"/>
            </a:solidFill>
          </a:ln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214140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G">
            <a:extLst>
              <a:ext uri="{FF2B5EF4-FFF2-40B4-BE49-F238E27FC236}">
                <a16:creationId xmlns:a16="http://schemas.microsoft.com/office/drawing/2014/main" id="{2F932459-93A1-4757-9E1C-FC5B4C7D57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grpSp>
        <p:nvGrpSpPr>
          <p:cNvPr id="19" name="Text Plane">
            <a:extLst>
              <a:ext uri="{FF2B5EF4-FFF2-40B4-BE49-F238E27FC236}">
                <a16:creationId xmlns:a16="http://schemas.microsoft.com/office/drawing/2014/main" id="{9FDF0703-9395-4307-B00C-AB53E383A221}"/>
              </a:ext>
            </a:extLst>
          </p:cNvPr>
          <p:cNvGrpSpPr/>
          <p:nvPr/>
        </p:nvGrpSpPr>
        <p:grpSpPr>
          <a:xfrm>
            <a:off x="850796" y="188080"/>
            <a:ext cx="10490408" cy="1047695"/>
            <a:chOff x="455691" y="307818"/>
            <a:chExt cx="11280617" cy="1047695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70BB931-F231-430F-A90D-971B10C65D18}"/>
                </a:ext>
              </a:extLst>
            </p:cNvPr>
            <p:cNvSpPr/>
            <p:nvPr/>
          </p:nvSpPr>
          <p:spPr>
            <a:xfrm>
              <a:off x="455691" y="307818"/>
              <a:ext cx="11280617" cy="1047695"/>
            </a:xfrm>
            <a:prstGeom prst="roundRect">
              <a:avLst>
                <a:gd name="adj" fmla="val 19953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Header">
              <a:extLst>
                <a:ext uri="{FF2B5EF4-FFF2-40B4-BE49-F238E27FC236}">
                  <a16:creationId xmlns:a16="http://schemas.microsoft.com/office/drawing/2014/main" id="{FA4E0D31-4E09-4B99-9C3F-EFC8CB4E53BA}"/>
                </a:ext>
              </a:extLst>
            </p:cNvPr>
            <p:cNvSpPr txBox="1"/>
            <p:nvPr/>
          </p:nvSpPr>
          <p:spPr>
            <a:xfrm>
              <a:off x="1056000" y="416167"/>
              <a:ext cx="10080000" cy="830997"/>
            </a:xfrm>
            <a:prstGeom prst="rect">
              <a:avLst/>
            </a:prstGeom>
            <a:noFill/>
            <a:ln w="38100" cap="flat">
              <a:noFill/>
              <a:round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Траектории</a:t>
              </a:r>
              <a:endParaRPr lang="en-US" sz="4800" dirty="0">
                <a:solidFill>
                  <a:srgbClr val="FFC000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</p:txBody>
        </p:sp>
      </p:grpSp>
      <p:grpSp>
        <p:nvGrpSpPr>
          <p:cNvPr id="9" name="Text Plane">
            <a:extLst>
              <a:ext uri="{FF2B5EF4-FFF2-40B4-BE49-F238E27FC236}">
                <a16:creationId xmlns:a16="http://schemas.microsoft.com/office/drawing/2014/main" id="{A0EADBE9-B1FA-47D2-9A24-18326B3A1EB4}"/>
              </a:ext>
            </a:extLst>
          </p:cNvPr>
          <p:cNvGrpSpPr/>
          <p:nvPr/>
        </p:nvGrpSpPr>
        <p:grpSpPr>
          <a:xfrm>
            <a:off x="382326" y="1477816"/>
            <a:ext cx="5399909" cy="5098440"/>
            <a:chOff x="455691" y="307819"/>
            <a:chExt cx="11280617" cy="5098440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04C9E87E-7F7D-42B8-AD0A-2B0F92BD1343}"/>
                </a:ext>
              </a:extLst>
            </p:cNvPr>
            <p:cNvSpPr/>
            <p:nvPr/>
          </p:nvSpPr>
          <p:spPr>
            <a:xfrm>
              <a:off x="455691" y="307819"/>
              <a:ext cx="11280617" cy="5098440"/>
            </a:xfrm>
            <a:prstGeom prst="roundRect">
              <a:avLst>
                <a:gd name="adj" fmla="val 6076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Content">
              <a:extLst>
                <a:ext uri="{FF2B5EF4-FFF2-40B4-BE49-F238E27FC236}">
                  <a16:creationId xmlns:a16="http://schemas.microsoft.com/office/drawing/2014/main" id="{7F16E4A8-41ED-43AF-BFEB-63664A1AECBD}"/>
                </a:ext>
              </a:extLst>
            </p:cNvPr>
            <p:cNvSpPr txBox="1"/>
            <p:nvPr/>
          </p:nvSpPr>
          <p:spPr>
            <a:xfrm>
              <a:off x="961057" y="656437"/>
              <a:ext cx="10269886" cy="44012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Расчёт каждой траектории требовал примерно </a:t>
              </a:r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1000 операций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. Требовался кропотливый расчёт </a:t>
              </a:r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около 3000 траекторий 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полёта снаряда. </a:t>
              </a:r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Один вычислитель 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был способен выполнить этот расчёт за </a:t>
              </a:r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16 дней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, а на вычисление всей таблицы потребовалось </a:t>
              </a:r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бы 4 года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.</a:t>
              </a: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4D3EC5BC-C9C6-4F12-A4FA-EF8C6DE0F97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289"/>
          <a:stretch/>
        </p:blipFill>
        <p:spPr>
          <a:xfrm>
            <a:off x="6069594" y="1477816"/>
            <a:ext cx="5740081" cy="3880733"/>
          </a:xfrm>
          <a:prstGeom prst="rect">
            <a:avLst/>
          </a:prstGeom>
          <a:ln w="50800">
            <a:solidFill>
              <a:srgbClr val="909090"/>
            </a:solidFill>
          </a:ln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581450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G">
            <a:extLst>
              <a:ext uri="{FF2B5EF4-FFF2-40B4-BE49-F238E27FC236}">
                <a16:creationId xmlns:a16="http://schemas.microsoft.com/office/drawing/2014/main" id="{2F932459-93A1-4757-9E1C-FC5B4C7D57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grpSp>
        <p:nvGrpSpPr>
          <p:cNvPr id="19" name="Text Plane">
            <a:extLst>
              <a:ext uri="{FF2B5EF4-FFF2-40B4-BE49-F238E27FC236}">
                <a16:creationId xmlns:a16="http://schemas.microsoft.com/office/drawing/2014/main" id="{9FDF0703-9395-4307-B00C-AB53E383A221}"/>
              </a:ext>
            </a:extLst>
          </p:cNvPr>
          <p:cNvGrpSpPr/>
          <p:nvPr/>
        </p:nvGrpSpPr>
        <p:grpSpPr>
          <a:xfrm>
            <a:off x="850796" y="188080"/>
            <a:ext cx="10490408" cy="1047695"/>
            <a:chOff x="455691" y="307818"/>
            <a:chExt cx="11280617" cy="1047695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70BB931-F231-430F-A90D-971B10C65D18}"/>
                </a:ext>
              </a:extLst>
            </p:cNvPr>
            <p:cNvSpPr/>
            <p:nvPr/>
          </p:nvSpPr>
          <p:spPr>
            <a:xfrm>
              <a:off x="455691" y="307818"/>
              <a:ext cx="11280617" cy="1047695"/>
            </a:xfrm>
            <a:prstGeom prst="roundRect">
              <a:avLst>
                <a:gd name="adj" fmla="val 19953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Header">
              <a:extLst>
                <a:ext uri="{FF2B5EF4-FFF2-40B4-BE49-F238E27FC236}">
                  <a16:creationId xmlns:a16="http://schemas.microsoft.com/office/drawing/2014/main" id="{FA4E0D31-4E09-4B99-9C3F-EFC8CB4E53BA}"/>
                </a:ext>
              </a:extLst>
            </p:cNvPr>
            <p:cNvSpPr txBox="1"/>
            <p:nvPr/>
          </p:nvSpPr>
          <p:spPr>
            <a:xfrm>
              <a:off x="1056000" y="416167"/>
              <a:ext cx="10080000" cy="830997"/>
            </a:xfrm>
            <a:prstGeom prst="rect">
              <a:avLst/>
            </a:prstGeom>
            <a:noFill/>
            <a:ln w="38100" cap="flat">
              <a:noFill/>
              <a:round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Джон Мокли</a:t>
              </a:r>
              <a:endParaRPr lang="en-US" sz="4800" dirty="0">
                <a:solidFill>
                  <a:srgbClr val="FFC000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C2EE4B3F-EC2C-4743-841F-788A58C8D1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5751" y="1477815"/>
            <a:ext cx="8720498" cy="4905280"/>
          </a:xfrm>
          <a:prstGeom prst="rect">
            <a:avLst/>
          </a:prstGeom>
          <a:ln w="50800">
            <a:solidFill>
              <a:srgbClr val="909090"/>
            </a:solidFill>
          </a:ln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50765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G">
            <a:extLst>
              <a:ext uri="{FF2B5EF4-FFF2-40B4-BE49-F238E27FC236}">
                <a16:creationId xmlns:a16="http://schemas.microsoft.com/office/drawing/2014/main" id="{2F932459-93A1-4757-9E1C-FC5B4C7D57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grpSp>
        <p:nvGrpSpPr>
          <p:cNvPr id="19" name="Text Plane">
            <a:extLst>
              <a:ext uri="{FF2B5EF4-FFF2-40B4-BE49-F238E27FC236}">
                <a16:creationId xmlns:a16="http://schemas.microsoft.com/office/drawing/2014/main" id="{9FDF0703-9395-4307-B00C-AB53E383A221}"/>
              </a:ext>
            </a:extLst>
          </p:cNvPr>
          <p:cNvGrpSpPr/>
          <p:nvPr/>
        </p:nvGrpSpPr>
        <p:grpSpPr>
          <a:xfrm>
            <a:off x="850796" y="188080"/>
            <a:ext cx="10490408" cy="1047695"/>
            <a:chOff x="455691" y="307818"/>
            <a:chExt cx="11280617" cy="1047695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70BB931-F231-430F-A90D-971B10C65D18}"/>
                </a:ext>
              </a:extLst>
            </p:cNvPr>
            <p:cNvSpPr/>
            <p:nvPr/>
          </p:nvSpPr>
          <p:spPr>
            <a:xfrm>
              <a:off x="455691" y="307818"/>
              <a:ext cx="11280617" cy="1047695"/>
            </a:xfrm>
            <a:prstGeom prst="roundRect">
              <a:avLst>
                <a:gd name="adj" fmla="val 19953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Header">
              <a:extLst>
                <a:ext uri="{FF2B5EF4-FFF2-40B4-BE49-F238E27FC236}">
                  <a16:creationId xmlns:a16="http://schemas.microsoft.com/office/drawing/2014/main" id="{FA4E0D31-4E09-4B99-9C3F-EFC8CB4E53BA}"/>
                </a:ext>
              </a:extLst>
            </p:cNvPr>
            <p:cNvSpPr txBox="1"/>
            <p:nvPr/>
          </p:nvSpPr>
          <p:spPr>
            <a:xfrm>
              <a:off x="1056000" y="416167"/>
              <a:ext cx="10080000" cy="830997"/>
            </a:xfrm>
            <a:prstGeom prst="rect">
              <a:avLst/>
            </a:prstGeom>
            <a:noFill/>
            <a:ln w="38100" cap="flat">
              <a:noFill/>
              <a:round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Машина Фон Неймана</a:t>
              </a:r>
              <a:endParaRPr lang="en-US" sz="4800" dirty="0">
                <a:solidFill>
                  <a:srgbClr val="FFC000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2F96ADF6-8FCC-4765-BB0A-9E485007A4E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87"/>
          <a:stretch/>
        </p:blipFill>
        <p:spPr>
          <a:xfrm>
            <a:off x="4453885" y="1477815"/>
            <a:ext cx="7546519" cy="4905279"/>
          </a:xfrm>
          <a:prstGeom prst="rect">
            <a:avLst/>
          </a:prstGeom>
          <a:ln w="50800">
            <a:solidFill>
              <a:srgbClr val="909090"/>
            </a:solidFill>
          </a:ln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8" name="Text Plane">
            <a:extLst>
              <a:ext uri="{FF2B5EF4-FFF2-40B4-BE49-F238E27FC236}">
                <a16:creationId xmlns:a16="http://schemas.microsoft.com/office/drawing/2014/main" id="{D822BBE4-72CD-4D8B-A8B0-63A4DAD8C7D4}"/>
              </a:ext>
            </a:extLst>
          </p:cNvPr>
          <p:cNvGrpSpPr/>
          <p:nvPr/>
        </p:nvGrpSpPr>
        <p:grpSpPr>
          <a:xfrm>
            <a:off x="191597" y="1477815"/>
            <a:ext cx="4033688" cy="2357643"/>
            <a:chOff x="455691" y="307819"/>
            <a:chExt cx="11280617" cy="2357643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19632115-4EC8-44DD-AE16-0EA3A39B530E}"/>
                </a:ext>
              </a:extLst>
            </p:cNvPr>
            <p:cNvSpPr/>
            <p:nvPr/>
          </p:nvSpPr>
          <p:spPr>
            <a:xfrm>
              <a:off x="455691" y="307819"/>
              <a:ext cx="11280617" cy="2357643"/>
            </a:xfrm>
            <a:prstGeom prst="roundRect">
              <a:avLst>
                <a:gd name="adj" fmla="val 13996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Content">
              <a:extLst>
                <a:ext uri="{FF2B5EF4-FFF2-40B4-BE49-F238E27FC236}">
                  <a16:creationId xmlns:a16="http://schemas.microsoft.com/office/drawing/2014/main" id="{ECBECBDC-5C22-4358-BD37-D344CE2BE0D3}"/>
                </a:ext>
              </a:extLst>
            </p:cNvPr>
            <p:cNvSpPr txBox="1"/>
            <p:nvPr/>
          </p:nvSpPr>
          <p:spPr>
            <a:xfrm>
              <a:off x="961056" y="517144"/>
              <a:ext cx="10269886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4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Слева направо: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ru-RU" sz="24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Джулиан Бигелоу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ru-RU" sz="24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Герман Голдстайн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ru-RU" sz="24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Роберт Оппенгеймер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ru-RU" sz="24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Джон фон Нейман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573308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G">
            <a:extLst>
              <a:ext uri="{FF2B5EF4-FFF2-40B4-BE49-F238E27FC236}">
                <a16:creationId xmlns:a16="http://schemas.microsoft.com/office/drawing/2014/main" id="{2F932459-93A1-4757-9E1C-FC5B4C7D57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grpSp>
        <p:nvGrpSpPr>
          <p:cNvPr id="19" name="Text Plane">
            <a:extLst>
              <a:ext uri="{FF2B5EF4-FFF2-40B4-BE49-F238E27FC236}">
                <a16:creationId xmlns:a16="http://schemas.microsoft.com/office/drawing/2014/main" id="{9FDF0703-9395-4307-B00C-AB53E383A221}"/>
              </a:ext>
            </a:extLst>
          </p:cNvPr>
          <p:cNvGrpSpPr/>
          <p:nvPr/>
        </p:nvGrpSpPr>
        <p:grpSpPr>
          <a:xfrm>
            <a:off x="850796" y="188080"/>
            <a:ext cx="10490408" cy="1047695"/>
            <a:chOff x="455691" y="307818"/>
            <a:chExt cx="11280617" cy="1047695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70BB931-F231-430F-A90D-971B10C65D18}"/>
                </a:ext>
              </a:extLst>
            </p:cNvPr>
            <p:cNvSpPr/>
            <p:nvPr/>
          </p:nvSpPr>
          <p:spPr>
            <a:xfrm>
              <a:off x="455691" y="307818"/>
              <a:ext cx="11280617" cy="1047695"/>
            </a:xfrm>
            <a:prstGeom prst="roundRect">
              <a:avLst>
                <a:gd name="adj" fmla="val 19953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Header">
              <a:extLst>
                <a:ext uri="{FF2B5EF4-FFF2-40B4-BE49-F238E27FC236}">
                  <a16:creationId xmlns:a16="http://schemas.microsoft.com/office/drawing/2014/main" id="{FA4E0D31-4E09-4B99-9C3F-EFC8CB4E53BA}"/>
                </a:ext>
              </a:extLst>
            </p:cNvPr>
            <p:cNvSpPr txBox="1"/>
            <p:nvPr/>
          </p:nvSpPr>
          <p:spPr>
            <a:xfrm>
              <a:off x="1056000" y="416167"/>
              <a:ext cx="10080000" cy="830997"/>
            </a:xfrm>
            <a:prstGeom prst="rect">
              <a:avLst/>
            </a:prstGeom>
            <a:noFill/>
            <a:ln w="38100" cap="flat">
              <a:noFill/>
              <a:round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ENIAC (1943-1946)</a:t>
              </a: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0EF603BD-F376-4FB7-A321-A52A33D2FA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8284" y="1477816"/>
            <a:ext cx="9355432" cy="5145487"/>
          </a:xfrm>
          <a:prstGeom prst="rect">
            <a:avLst/>
          </a:prstGeom>
          <a:ln w="50800">
            <a:solidFill>
              <a:srgbClr val="909090"/>
            </a:solidFill>
          </a:ln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7" name="Text Plane">
            <a:extLst>
              <a:ext uri="{FF2B5EF4-FFF2-40B4-BE49-F238E27FC236}">
                <a16:creationId xmlns:a16="http://schemas.microsoft.com/office/drawing/2014/main" id="{A4952E3D-9C10-4888-A453-F2CF56B7662A}"/>
              </a:ext>
            </a:extLst>
          </p:cNvPr>
          <p:cNvGrpSpPr/>
          <p:nvPr/>
        </p:nvGrpSpPr>
        <p:grpSpPr>
          <a:xfrm>
            <a:off x="5486400" y="5123222"/>
            <a:ext cx="5296546" cy="1500081"/>
            <a:chOff x="455691" y="307819"/>
            <a:chExt cx="11280617" cy="1500081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86CB19F9-64AC-4DC9-86C0-E6C176C9A714}"/>
                </a:ext>
              </a:extLst>
            </p:cNvPr>
            <p:cNvSpPr/>
            <p:nvPr/>
          </p:nvSpPr>
          <p:spPr>
            <a:xfrm>
              <a:off x="455691" y="307819"/>
              <a:ext cx="11280617" cy="1500081"/>
            </a:xfrm>
            <a:prstGeom prst="roundRect">
              <a:avLst>
                <a:gd name="adj" fmla="val 20949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Content">
              <a:extLst>
                <a:ext uri="{FF2B5EF4-FFF2-40B4-BE49-F238E27FC236}">
                  <a16:creationId xmlns:a16="http://schemas.microsoft.com/office/drawing/2014/main" id="{4669CDB8-46B5-4298-9EBF-9A39139D6954}"/>
                </a:ext>
              </a:extLst>
            </p:cNvPr>
            <p:cNvSpPr txBox="1"/>
            <p:nvPr/>
          </p:nvSpPr>
          <p:spPr>
            <a:xfrm>
              <a:off x="961056" y="580806"/>
              <a:ext cx="10269888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Сложение – 0.002 секунд</a:t>
              </a:r>
            </a:p>
            <a:p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Умножение – 0.0028 секунд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724130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4327</TotalTime>
  <Words>343</Words>
  <Application>Microsoft Office PowerPoint</Application>
  <PresentationFormat>Widescreen</PresentationFormat>
  <Paragraphs>68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Фикрет Зейналов</dc:creator>
  <cp:lastModifiedBy>Фикрет Зейналов</cp:lastModifiedBy>
  <cp:revision>1278</cp:revision>
  <dcterms:created xsi:type="dcterms:W3CDTF">2022-04-04T07:38:37Z</dcterms:created>
  <dcterms:modified xsi:type="dcterms:W3CDTF">2024-10-10T06:32:27Z</dcterms:modified>
</cp:coreProperties>
</file>